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4"/>
  </p:sldMasterIdLst>
  <p:notesMasterIdLst>
    <p:notesMasterId r:id="rId29"/>
  </p:notesMasterIdLst>
  <p:sldIdLst>
    <p:sldId id="256" r:id="rId5"/>
    <p:sldId id="258" r:id="rId6"/>
    <p:sldId id="264" r:id="rId7"/>
    <p:sldId id="260" r:id="rId8"/>
    <p:sldId id="261" r:id="rId9"/>
    <p:sldId id="279" r:id="rId10"/>
    <p:sldId id="278" r:id="rId11"/>
    <p:sldId id="280" r:id="rId12"/>
    <p:sldId id="266" r:id="rId13"/>
    <p:sldId id="257" r:id="rId14"/>
    <p:sldId id="265" r:id="rId15"/>
    <p:sldId id="259" r:id="rId16"/>
    <p:sldId id="262" r:id="rId17"/>
    <p:sldId id="267" r:id="rId18"/>
    <p:sldId id="268" r:id="rId19"/>
    <p:sldId id="269" r:id="rId20"/>
    <p:sldId id="272" r:id="rId21"/>
    <p:sldId id="271" r:id="rId22"/>
    <p:sldId id="275" r:id="rId23"/>
    <p:sldId id="273" r:id="rId24"/>
    <p:sldId id="274" r:id="rId25"/>
    <p:sldId id="263" r:id="rId26"/>
    <p:sldId id="276" r:id="rId27"/>
    <p:sldId id="27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B888"/>
    <a:srgbClr val="DFD1A7"/>
    <a:srgbClr val="782F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3B8DC1-F463-44C3-9F4A-4A5DA73A96F1}" v="1469" dt="2026-07-17T19:52:59.2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05" d="100"/>
          <a:sy n="105" d="100"/>
        </p:scale>
        <p:origin x="2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nn Chisholm" userId="4673bf54f973c700" providerId="LiveId" clId="{F4B7686E-739C-413F-8077-38035DA40A65}"/>
    <pc:docChg chg="custSel addSld delSld modSld sldOrd">
      <pc:chgData name="Lynn Chisholm" userId="4673bf54f973c700" providerId="LiveId" clId="{F4B7686E-739C-413F-8077-38035DA40A65}" dt="2026-07-17T19:52:59.283" v="2998" actId="20577"/>
      <pc:docMkLst>
        <pc:docMk/>
      </pc:docMkLst>
      <pc:sldChg chg="addSp modSp mod">
        <pc:chgData name="Lynn Chisholm" userId="4673bf54f973c700" providerId="LiveId" clId="{F4B7686E-739C-413F-8077-38035DA40A65}" dt="2026-07-12T15:15:14.017" v="166" actId="255"/>
        <pc:sldMkLst>
          <pc:docMk/>
          <pc:sldMk cId="2327247677" sldId="256"/>
        </pc:sldMkLst>
        <pc:spChg chg="add mod">
          <ac:chgData name="Lynn Chisholm" userId="4673bf54f973c700" providerId="LiveId" clId="{F4B7686E-739C-413F-8077-38035DA40A65}" dt="2026-07-12T15:15:14.017" v="166" actId="255"/>
          <ac:spMkLst>
            <pc:docMk/>
            <pc:sldMk cId="2327247677" sldId="256"/>
            <ac:spMk id="4" creationId="{C81E6395-30DF-000D-BD33-E034A6EED1D4}"/>
          </ac:spMkLst>
        </pc:spChg>
      </pc:sldChg>
      <pc:sldChg chg="modSp mod">
        <pc:chgData name="Lynn Chisholm" userId="4673bf54f973c700" providerId="LiveId" clId="{F4B7686E-739C-413F-8077-38035DA40A65}" dt="2026-07-17T19:17:49.073" v="2194" actId="207"/>
        <pc:sldMkLst>
          <pc:docMk/>
          <pc:sldMk cId="1318168487" sldId="260"/>
        </pc:sldMkLst>
        <pc:spChg chg="mod ord">
          <ac:chgData name="Lynn Chisholm" userId="4673bf54f973c700" providerId="LiveId" clId="{F4B7686E-739C-413F-8077-38035DA40A65}" dt="2026-07-17T19:17:49.073" v="2194" actId="207"/>
          <ac:spMkLst>
            <pc:docMk/>
            <pc:sldMk cId="1318168487" sldId="260"/>
            <ac:spMk id="4" creationId="{9154A59D-839F-551A-00BE-9F1A3C9733F4}"/>
          </ac:spMkLst>
        </pc:spChg>
        <pc:spChg chg="mod">
          <ac:chgData name="Lynn Chisholm" userId="4673bf54f973c700" providerId="LiveId" clId="{F4B7686E-739C-413F-8077-38035DA40A65}" dt="2026-07-17T19:16:44.747" v="2186" actId="14100"/>
          <ac:spMkLst>
            <pc:docMk/>
            <pc:sldMk cId="1318168487" sldId="260"/>
            <ac:spMk id="7" creationId="{BAE5293D-3D52-52B2-AA42-5C147BB09755}"/>
          </ac:spMkLst>
        </pc:spChg>
        <pc:spChg chg="mod">
          <ac:chgData name="Lynn Chisholm" userId="4673bf54f973c700" providerId="LiveId" clId="{F4B7686E-739C-413F-8077-38035DA40A65}" dt="2026-07-17T19:16:59.220" v="2188" actId="20577"/>
          <ac:spMkLst>
            <pc:docMk/>
            <pc:sldMk cId="1318168487" sldId="260"/>
            <ac:spMk id="8" creationId="{87936252-3AF2-D57C-EC00-C35466066044}"/>
          </ac:spMkLst>
        </pc:spChg>
      </pc:sldChg>
      <pc:sldChg chg="modSp mod">
        <pc:chgData name="Lynn Chisholm" userId="4673bf54f973c700" providerId="LiveId" clId="{F4B7686E-739C-413F-8077-38035DA40A65}" dt="2026-07-17T19:49:20.958" v="2927" actId="113"/>
        <pc:sldMkLst>
          <pc:docMk/>
          <pc:sldMk cId="1305640596" sldId="262"/>
        </pc:sldMkLst>
        <pc:spChg chg="mod">
          <ac:chgData name="Lynn Chisholm" userId="4673bf54f973c700" providerId="LiveId" clId="{F4B7686E-739C-413F-8077-38035DA40A65}" dt="2026-07-17T19:49:20.958" v="2927" actId="113"/>
          <ac:spMkLst>
            <pc:docMk/>
            <pc:sldMk cId="1305640596" sldId="262"/>
            <ac:spMk id="3" creationId="{93336A09-76E4-AD0A-025A-974D38757DBB}"/>
          </ac:spMkLst>
        </pc:spChg>
      </pc:sldChg>
      <pc:sldChg chg="modSp mod ord">
        <pc:chgData name="Lynn Chisholm" userId="4673bf54f973c700" providerId="LiveId" clId="{F4B7686E-739C-413F-8077-38035DA40A65}" dt="2026-07-17T19:52:59.283" v="2998" actId="20577"/>
        <pc:sldMkLst>
          <pc:docMk/>
          <pc:sldMk cId="2512185459" sldId="263"/>
        </pc:sldMkLst>
        <pc:spChg chg="mod">
          <ac:chgData name="Lynn Chisholm" userId="4673bf54f973c700" providerId="LiveId" clId="{F4B7686E-739C-413F-8077-38035DA40A65}" dt="2026-07-17T19:51:57.739" v="2954" actId="207"/>
          <ac:spMkLst>
            <pc:docMk/>
            <pc:sldMk cId="2512185459" sldId="263"/>
            <ac:spMk id="3" creationId="{66B105E0-509F-1A61-EF73-7BB1431BDCFB}"/>
          </ac:spMkLst>
        </pc:spChg>
        <pc:spChg chg="mod">
          <ac:chgData name="Lynn Chisholm" userId="4673bf54f973c700" providerId="LiveId" clId="{F4B7686E-739C-413F-8077-38035DA40A65}" dt="2026-07-17T19:52:59.283" v="2998" actId="20577"/>
          <ac:spMkLst>
            <pc:docMk/>
            <pc:sldMk cId="2512185459" sldId="263"/>
            <ac:spMk id="5" creationId="{55DD0809-8D02-8815-7543-3E4067C95F34}"/>
          </ac:spMkLst>
        </pc:spChg>
      </pc:sldChg>
      <pc:sldChg chg="modSp">
        <pc:chgData name="Lynn Chisholm" userId="4673bf54f973c700" providerId="LiveId" clId="{F4B7686E-739C-413F-8077-38035DA40A65}" dt="2026-07-12T15:13:12.224" v="151" actId="6549"/>
        <pc:sldMkLst>
          <pc:docMk/>
          <pc:sldMk cId="3154772356" sldId="265"/>
        </pc:sldMkLst>
        <pc:spChg chg="mod">
          <ac:chgData name="Lynn Chisholm" userId="4673bf54f973c700" providerId="LiveId" clId="{F4B7686E-739C-413F-8077-38035DA40A65}" dt="2026-07-12T15:13:12.224" v="151" actId="6549"/>
          <ac:spMkLst>
            <pc:docMk/>
            <pc:sldMk cId="3154772356" sldId="265"/>
            <ac:spMk id="5" creationId="{E574D518-BB76-9748-D524-66EEA43B37E9}"/>
          </ac:spMkLst>
        </pc:spChg>
      </pc:sldChg>
      <pc:sldChg chg="modSp">
        <pc:chgData name="Lynn Chisholm" userId="4673bf54f973c700" providerId="LiveId" clId="{F4B7686E-739C-413F-8077-38035DA40A65}" dt="2026-07-17T19:49:57.591" v="2928" actId="2711"/>
        <pc:sldMkLst>
          <pc:docMk/>
          <pc:sldMk cId="1717267142" sldId="267"/>
        </pc:sldMkLst>
        <pc:spChg chg="mod">
          <ac:chgData name="Lynn Chisholm" userId="4673bf54f973c700" providerId="LiveId" clId="{F4B7686E-739C-413F-8077-38035DA40A65}" dt="2026-07-17T19:49:57.591" v="2928" actId="2711"/>
          <ac:spMkLst>
            <pc:docMk/>
            <pc:sldMk cId="1717267142" sldId="267"/>
            <ac:spMk id="5" creationId="{50032646-933A-2CC8-D3DF-7708427B9BD7}"/>
          </ac:spMkLst>
        </pc:spChg>
      </pc:sldChg>
      <pc:sldChg chg="modSp">
        <pc:chgData name="Lynn Chisholm" userId="4673bf54f973c700" providerId="LiveId" clId="{F4B7686E-739C-413F-8077-38035DA40A65}" dt="2026-07-17T18:41:22.239" v="228" actId="20577"/>
        <pc:sldMkLst>
          <pc:docMk/>
          <pc:sldMk cId="378568236" sldId="269"/>
        </pc:sldMkLst>
        <pc:spChg chg="mod">
          <ac:chgData name="Lynn Chisholm" userId="4673bf54f973c700" providerId="LiveId" clId="{F4B7686E-739C-413F-8077-38035DA40A65}" dt="2026-07-17T18:41:22.239" v="228" actId="20577"/>
          <ac:spMkLst>
            <pc:docMk/>
            <pc:sldMk cId="378568236" sldId="269"/>
            <ac:spMk id="3" creationId="{BFEA62F8-A7E5-07CC-BA66-FB687BE8567B}"/>
          </ac:spMkLst>
        </pc:spChg>
      </pc:sldChg>
      <pc:sldChg chg="del">
        <pc:chgData name="Lynn Chisholm" userId="4673bf54f973c700" providerId="LiveId" clId="{F4B7686E-739C-413F-8077-38035DA40A65}" dt="2026-07-17T18:41:04.805" v="209" actId="47"/>
        <pc:sldMkLst>
          <pc:docMk/>
          <pc:sldMk cId="1953685972" sldId="270"/>
        </pc:sldMkLst>
      </pc:sldChg>
      <pc:sldChg chg="modSp mod modAnim">
        <pc:chgData name="Lynn Chisholm" userId="4673bf54f973c700" providerId="LiveId" clId="{F4B7686E-739C-413F-8077-38035DA40A65}" dt="2026-07-17T19:46:44.113" v="2829" actId="14838"/>
        <pc:sldMkLst>
          <pc:docMk/>
          <pc:sldMk cId="1054768712" sldId="272"/>
        </pc:sldMkLst>
        <pc:spChg chg="mod">
          <ac:chgData name="Lynn Chisholm" userId="4673bf54f973c700" providerId="LiveId" clId="{F4B7686E-739C-413F-8077-38035DA40A65}" dt="2026-07-17T19:46:44.113" v="2829" actId="14838"/>
          <ac:spMkLst>
            <pc:docMk/>
            <pc:sldMk cId="1054768712" sldId="272"/>
            <ac:spMk id="4" creationId="{473B5417-0D22-B393-4101-B0607301B181}"/>
          </ac:spMkLst>
        </pc:spChg>
      </pc:sldChg>
      <pc:sldChg chg="modSp">
        <pc:chgData name="Lynn Chisholm" userId="4673bf54f973c700" providerId="LiveId" clId="{F4B7686E-739C-413F-8077-38035DA40A65}" dt="2026-07-12T15:02:36.207" v="47" actId="6549"/>
        <pc:sldMkLst>
          <pc:docMk/>
          <pc:sldMk cId="58864017" sldId="273"/>
        </pc:sldMkLst>
        <pc:spChg chg="mod">
          <ac:chgData name="Lynn Chisholm" userId="4673bf54f973c700" providerId="LiveId" clId="{F4B7686E-739C-413F-8077-38035DA40A65}" dt="2026-07-12T15:02:36.207" v="47" actId="6549"/>
          <ac:spMkLst>
            <pc:docMk/>
            <pc:sldMk cId="58864017" sldId="273"/>
            <ac:spMk id="3" creationId="{84B41DC2-3428-A7C8-FED3-40DA02186110}"/>
          </ac:spMkLst>
        </pc:spChg>
      </pc:sldChg>
      <pc:sldChg chg="modSp mod">
        <pc:chgData name="Lynn Chisholm" userId="4673bf54f973c700" providerId="LiveId" clId="{F4B7686E-739C-413F-8077-38035DA40A65}" dt="2026-07-17T19:51:17.474" v="2929" actId="207"/>
        <pc:sldMkLst>
          <pc:docMk/>
          <pc:sldMk cId="292645578" sldId="274"/>
        </pc:sldMkLst>
        <pc:spChg chg="mod">
          <ac:chgData name="Lynn Chisholm" userId="4673bf54f973c700" providerId="LiveId" clId="{F4B7686E-739C-413F-8077-38035DA40A65}" dt="2026-07-12T15:03:07.360" v="69" actId="27636"/>
          <ac:spMkLst>
            <pc:docMk/>
            <pc:sldMk cId="292645578" sldId="274"/>
            <ac:spMk id="2" creationId="{DD724039-9F67-8E75-9C1B-E4542CEB12BD}"/>
          </ac:spMkLst>
        </pc:spChg>
        <pc:spChg chg="mod">
          <ac:chgData name="Lynn Chisholm" userId="4673bf54f973c700" providerId="LiveId" clId="{F4B7686E-739C-413F-8077-38035DA40A65}" dt="2026-07-17T19:51:17.474" v="2929" actId="207"/>
          <ac:spMkLst>
            <pc:docMk/>
            <pc:sldMk cId="292645578" sldId="274"/>
            <ac:spMk id="3" creationId="{8FFFDBF7-187E-99B5-0163-36022F7FDFA4}"/>
          </ac:spMkLst>
        </pc:spChg>
      </pc:sldChg>
      <pc:sldChg chg="modSp mod modAnim">
        <pc:chgData name="Lynn Chisholm" userId="4673bf54f973c700" providerId="LiveId" clId="{F4B7686E-739C-413F-8077-38035DA40A65}" dt="2026-07-12T15:05:58.372" v="115" actId="1076"/>
        <pc:sldMkLst>
          <pc:docMk/>
          <pc:sldMk cId="277804125" sldId="276"/>
        </pc:sldMkLst>
        <pc:spChg chg="mod">
          <ac:chgData name="Lynn Chisholm" userId="4673bf54f973c700" providerId="LiveId" clId="{F4B7686E-739C-413F-8077-38035DA40A65}" dt="2026-07-12T15:05:37.402" v="109" actId="20577"/>
          <ac:spMkLst>
            <pc:docMk/>
            <pc:sldMk cId="277804125" sldId="276"/>
            <ac:spMk id="5" creationId="{B84D9F0C-DD9D-0475-6811-C45803A55934}"/>
          </ac:spMkLst>
        </pc:spChg>
        <pc:spChg chg="mod">
          <ac:chgData name="Lynn Chisholm" userId="4673bf54f973c700" providerId="LiveId" clId="{F4B7686E-739C-413F-8077-38035DA40A65}" dt="2026-07-12T15:05:58.372" v="115" actId="1076"/>
          <ac:spMkLst>
            <pc:docMk/>
            <pc:sldMk cId="277804125" sldId="276"/>
            <ac:spMk id="10" creationId="{79235256-E2C2-6ADE-F5F8-D0B3DC0ACB74}"/>
          </ac:spMkLst>
        </pc:spChg>
      </pc:sldChg>
      <pc:sldChg chg="addSp modSp mod">
        <pc:chgData name="Lynn Chisholm" userId="4673bf54f973c700" providerId="LiveId" clId="{F4B7686E-739C-413F-8077-38035DA40A65}" dt="2026-07-12T15:11:24.329" v="149" actId="1076"/>
        <pc:sldMkLst>
          <pc:docMk/>
          <pc:sldMk cId="2289984250" sldId="277"/>
        </pc:sldMkLst>
        <pc:spChg chg="mod">
          <ac:chgData name="Lynn Chisholm" userId="4673bf54f973c700" providerId="LiveId" clId="{F4B7686E-739C-413F-8077-38035DA40A65}" dt="2026-07-12T15:11:17.617" v="148" actId="3062"/>
          <ac:spMkLst>
            <pc:docMk/>
            <pc:sldMk cId="2289984250" sldId="277"/>
            <ac:spMk id="4" creationId="{557A93C4-DF22-CBA8-5071-EA0AA95614E1}"/>
          </ac:spMkLst>
        </pc:spChg>
        <pc:spChg chg="mod">
          <ac:chgData name="Lynn Chisholm" userId="4673bf54f973c700" providerId="LiveId" clId="{F4B7686E-739C-413F-8077-38035DA40A65}" dt="2026-07-12T15:09:02.396" v="127" actId="6549"/>
          <ac:spMkLst>
            <pc:docMk/>
            <pc:sldMk cId="2289984250" sldId="277"/>
            <ac:spMk id="5" creationId="{713CA758-9B85-0BF7-FEDC-075EDB54F156}"/>
          </ac:spMkLst>
        </pc:spChg>
        <pc:spChg chg="mod ord">
          <ac:chgData name="Lynn Chisholm" userId="4673bf54f973c700" providerId="LiveId" clId="{F4B7686E-739C-413F-8077-38035DA40A65}" dt="2026-07-12T15:11:24.329" v="149" actId="1076"/>
          <ac:spMkLst>
            <pc:docMk/>
            <pc:sldMk cId="2289984250" sldId="277"/>
            <ac:spMk id="6" creationId="{2D58061E-D6B4-CA06-0FC5-84CC460D2F61}"/>
          </ac:spMkLst>
        </pc:spChg>
        <pc:picChg chg="add mod">
          <ac:chgData name="Lynn Chisholm" userId="4673bf54f973c700" providerId="LiveId" clId="{F4B7686E-739C-413F-8077-38035DA40A65}" dt="2026-07-12T15:09:15.880" v="129" actId="14100"/>
          <ac:picMkLst>
            <pc:docMk/>
            <pc:sldMk cId="2289984250" sldId="277"/>
            <ac:picMk id="3" creationId="{E987C002-240B-4124-4B1A-F43B6842B324}"/>
          </ac:picMkLst>
        </pc:picChg>
      </pc:sldChg>
      <pc:sldChg chg="delSp modSp add mod ord modAnim">
        <pc:chgData name="Lynn Chisholm" userId="4673bf54f973c700" providerId="LiveId" clId="{F4B7686E-739C-413F-8077-38035DA40A65}" dt="2026-07-17T19:43:52.133" v="2828" actId="114"/>
        <pc:sldMkLst>
          <pc:docMk/>
          <pc:sldMk cId="1776118320" sldId="278"/>
        </pc:sldMkLst>
        <pc:spChg chg="mod">
          <ac:chgData name="Lynn Chisholm" userId="4673bf54f973c700" providerId="LiveId" clId="{F4B7686E-739C-413F-8077-38035DA40A65}" dt="2026-07-17T19:18:51.708" v="2201" actId="20577"/>
          <ac:spMkLst>
            <pc:docMk/>
            <pc:sldMk cId="1776118320" sldId="278"/>
            <ac:spMk id="2" creationId="{0C0EC202-FF48-3992-45E7-DA2188DD974D}"/>
          </ac:spMkLst>
        </pc:spChg>
        <pc:spChg chg="mod">
          <ac:chgData name="Lynn Chisholm" userId="4673bf54f973c700" providerId="LiveId" clId="{F4B7686E-739C-413F-8077-38035DA40A65}" dt="2026-07-17T19:43:52.133" v="2828" actId="114"/>
          <ac:spMkLst>
            <pc:docMk/>
            <pc:sldMk cId="1776118320" sldId="278"/>
            <ac:spMk id="3" creationId="{CD575319-B1CA-37FD-ABA4-E464EF9E7EC3}"/>
          </ac:spMkLst>
        </pc:spChg>
        <pc:picChg chg="del">
          <ac:chgData name="Lynn Chisholm" userId="4673bf54f973c700" providerId="LiveId" clId="{F4B7686E-739C-413F-8077-38035DA40A65}" dt="2026-07-17T18:42:55.433" v="272" actId="478"/>
          <ac:picMkLst>
            <pc:docMk/>
            <pc:sldMk cId="1776118320" sldId="278"/>
            <ac:picMk id="5" creationId="{6DFCBC6B-F99E-C1ED-AAC9-CC32CCC08343}"/>
          </ac:picMkLst>
        </pc:picChg>
      </pc:sldChg>
      <pc:sldChg chg="addSp delSp modSp new mod modClrScheme modAnim chgLayout">
        <pc:chgData name="Lynn Chisholm" userId="4673bf54f973c700" providerId="LiveId" clId="{F4B7686E-739C-413F-8077-38035DA40A65}" dt="2026-07-17T19:42:38.688" v="2827"/>
        <pc:sldMkLst>
          <pc:docMk/>
          <pc:sldMk cId="642966548" sldId="279"/>
        </pc:sldMkLst>
        <pc:spChg chg="del mod ord">
          <ac:chgData name="Lynn Chisholm" userId="4673bf54f973c700" providerId="LiveId" clId="{F4B7686E-739C-413F-8077-38035DA40A65}" dt="2026-07-17T18:52:49.214" v="985" actId="700"/>
          <ac:spMkLst>
            <pc:docMk/>
            <pc:sldMk cId="642966548" sldId="279"/>
            <ac:spMk id="2" creationId="{F0869E9C-11DC-34D2-C79A-358F7B663C77}"/>
          </ac:spMkLst>
        </pc:spChg>
        <pc:spChg chg="del">
          <ac:chgData name="Lynn Chisholm" userId="4673bf54f973c700" providerId="LiveId" clId="{F4B7686E-739C-413F-8077-38035DA40A65}" dt="2026-07-17T18:52:49.214" v="985" actId="700"/>
          <ac:spMkLst>
            <pc:docMk/>
            <pc:sldMk cId="642966548" sldId="279"/>
            <ac:spMk id="3" creationId="{C1CEDB1B-4334-AF97-C450-6873CCC14EF7}"/>
          </ac:spMkLst>
        </pc:spChg>
        <pc:spChg chg="add mod ord">
          <ac:chgData name="Lynn Chisholm" userId="4673bf54f973c700" providerId="LiveId" clId="{F4B7686E-739C-413F-8077-38035DA40A65}" dt="2026-07-17T19:04:29.552" v="1630" actId="20577"/>
          <ac:spMkLst>
            <pc:docMk/>
            <pc:sldMk cId="642966548" sldId="279"/>
            <ac:spMk id="4" creationId="{A1AA8811-9C71-FC24-6710-6437EB44073E}"/>
          </ac:spMkLst>
        </pc:spChg>
        <pc:spChg chg="add mod">
          <ac:chgData name="Lynn Chisholm" userId="4673bf54f973c700" providerId="LiveId" clId="{F4B7686E-739C-413F-8077-38035DA40A65}" dt="2026-07-17T19:10:59.203" v="1860" actId="20577"/>
          <ac:spMkLst>
            <pc:docMk/>
            <pc:sldMk cId="642966548" sldId="279"/>
            <ac:spMk id="7" creationId="{3958CB7D-54F2-B5D5-3B44-87A3FA5B627E}"/>
          </ac:spMkLst>
        </pc:spChg>
        <pc:picChg chg="add mod">
          <ac:chgData name="Lynn Chisholm" userId="4673bf54f973c700" providerId="LiveId" clId="{F4B7686E-739C-413F-8077-38035DA40A65}" dt="2026-07-17T19:06:23.794" v="1716" actId="14861"/>
          <ac:picMkLst>
            <pc:docMk/>
            <pc:sldMk cId="642966548" sldId="279"/>
            <ac:picMk id="6" creationId="{34979274-AF13-CC95-1649-0116A5FDD4C3}"/>
          </ac:picMkLst>
        </pc:picChg>
      </pc:sldChg>
      <pc:sldChg chg="addSp delSp modSp new mod modClrScheme modAnim chgLayout">
        <pc:chgData name="Lynn Chisholm" userId="4673bf54f973c700" providerId="LiveId" clId="{F4B7686E-739C-413F-8077-38035DA40A65}" dt="2026-07-17T19:41:48.191" v="2826" actId="27636"/>
        <pc:sldMkLst>
          <pc:docMk/>
          <pc:sldMk cId="132208714" sldId="280"/>
        </pc:sldMkLst>
        <pc:spChg chg="del mod ord">
          <ac:chgData name="Lynn Chisholm" userId="4673bf54f973c700" providerId="LiveId" clId="{F4B7686E-739C-413F-8077-38035DA40A65}" dt="2026-07-17T19:20:47.662" v="2224" actId="700"/>
          <ac:spMkLst>
            <pc:docMk/>
            <pc:sldMk cId="132208714" sldId="280"/>
            <ac:spMk id="2" creationId="{6B9B4362-E958-7DB0-4918-4EE603E0A384}"/>
          </ac:spMkLst>
        </pc:spChg>
        <pc:spChg chg="del mod ord">
          <ac:chgData name="Lynn Chisholm" userId="4673bf54f973c700" providerId="LiveId" clId="{F4B7686E-739C-413F-8077-38035DA40A65}" dt="2026-07-17T19:20:47.662" v="2224" actId="700"/>
          <ac:spMkLst>
            <pc:docMk/>
            <pc:sldMk cId="132208714" sldId="280"/>
            <ac:spMk id="3" creationId="{DE0D5621-2A56-CD6F-866E-CA4BC1A2BE3E}"/>
          </ac:spMkLst>
        </pc:spChg>
        <pc:spChg chg="add mod ord">
          <ac:chgData name="Lynn Chisholm" userId="4673bf54f973c700" providerId="LiveId" clId="{F4B7686E-739C-413F-8077-38035DA40A65}" dt="2026-07-17T19:34:19.097" v="2672" actId="14100"/>
          <ac:spMkLst>
            <pc:docMk/>
            <pc:sldMk cId="132208714" sldId="280"/>
            <ac:spMk id="4" creationId="{87C6817A-1C75-CC44-52FB-64EF73E9F9DB}"/>
          </ac:spMkLst>
        </pc:spChg>
        <pc:spChg chg="add mod ord">
          <ac:chgData name="Lynn Chisholm" userId="4673bf54f973c700" providerId="LiveId" clId="{F4B7686E-739C-413F-8077-38035DA40A65}" dt="2026-07-17T19:41:48.191" v="2826" actId="27636"/>
          <ac:spMkLst>
            <pc:docMk/>
            <pc:sldMk cId="132208714" sldId="280"/>
            <ac:spMk id="5" creationId="{B95F1285-BB27-26EA-C443-BE407608D291}"/>
          </ac:spMkLst>
        </pc:spChg>
        <pc:picChg chg="add del">
          <ac:chgData name="Lynn Chisholm" userId="4673bf54f973c700" providerId="LiveId" clId="{F4B7686E-739C-413F-8077-38035DA40A65}" dt="2026-07-17T19:24:37.546" v="2530" actId="478"/>
          <ac:picMkLst>
            <pc:docMk/>
            <pc:sldMk cId="132208714" sldId="280"/>
            <ac:picMk id="7" creationId="{ECEA8B52-482A-7776-6198-E059FF7FEEE3}"/>
          </ac:picMkLst>
        </pc:picChg>
        <pc:picChg chg="add mod">
          <ac:chgData name="Lynn Chisholm" userId="4673bf54f973c700" providerId="LiveId" clId="{F4B7686E-739C-413F-8077-38035DA40A65}" dt="2026-07-17T19:38:59.063" v="2702" actId="1076"/>
          <ac:picMkLst>
            <pc:docMk/>
            <pc:sldMk cId="132208714" sldId="280"/>
            <ac:picMk id="9" creationId="{9F9B5D11-B952-7E9C-FFC3-D0A22CC6216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91658-2DB2-441B-B509-0A76F4E86CE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F7662-2CA0-4800-84A0-1D9A247BE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74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6CD2A-9140-E594-C777-A1A1FA9F6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372BB9-F665-E882-A9CC-69A46C4869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F187B2-D7D8-FFCF-9C04-EA3D566F9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75E7C-2076-1E1C-5542-0C007C4AF4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F7662-2CA0-4800-84A0-1D9A247BEB7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768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F7662-2CA0-4800-84A0-1D9A247BEB7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465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F7662-2CA0-4800-84A0-1D9A247BEB7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70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F7662-2CA0-4800-84A0-1D9A247BEB7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5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F7662-2CA0-4800-84A0-1D9A247BEB7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522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F7662-2CA0-4800-84A0-1D9A247BEB7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429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297CA-2405-9FE1-B2FF-A4820863A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2758E7-B951-FF3E-26D2-2A7E6C483F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40C1FA-C650-5619-0CEC-AE6CBCE8C7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6BFE9B-5B73-791B-EA54-7F90C3FF9A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F7662-2CA0-4800-84A0-1D9A247BEB7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715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F7662-2CA0-4800-84A0-1D9A247BEB7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844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F7662-2CA0-4800-84A0-1D9A247BEB7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280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67243-2BE0-4B31-2990-E840893E8B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10144539" cy="2387600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782F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40006E-EAFB-740D-74AB-3CFF051591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10144539" cy="1655762"/>
          </a:xfrm>
        </p:spPr>
        <p:txBody>
          <a:bodyPr/>
          <a:lstStyle>
            <a:lvl1pPr marL="0" indent="0" algn="l">
              <a:buNone/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59002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A5E5D-A6B8-7280-3C84-941EE284D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8" y="457200"/>
            <a:ext cx="3727175" cy="1600200"/>
          </a:xfrm>
        </p:spPr>
        <p:txBody>
          <a:bodyPr anchor="b"/>
          <a:lstStyle>
            <a:lvl1pPr>
              <a:defRPr sz="3200" b="1" i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4B324-29A6-1346-2CCA-5AED893AF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4635" y="987425"/>
            <a:ext cx="558075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45CA11-E3F7-7970-E3E0-7CBB86C5C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80928" y="2057400"/>
            <a:ext cx="37271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03E0D01-24A1-938A-6A36-B880B48F40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80928" y="6430617"/>
            <a:ext cx="2484783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07C4B4DF-B447-754A-85DF-7B947093B7D3}" type="datetimeFigureOut">
              <a:rPr lang="en-US" smtClean="0"/>
              <a:pPr/>
              <a:t>7/17/2026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CB524EC-A877-EA41-513C-B6694DCCA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10536" y="6430617"/>
            <a:ext cx="3727175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2525920-2949-CEE4-C6A3-DD0CCC49B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3328" y="6430617"/>
            <a:ext cx="2484783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6F306CAF-EBBB-B542-ACA9-45FD009519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958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6C035-173D-1A28-4302-A30DC549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8" y="457200"/>
            <a:ext cx="4194315" cy="1600200"/>
          </a:xfrm>
        </p:spPr>
        <p:txBody>
          <a:bodyPr anchor="b"/>
          <a:lstStyle>
            <a:lvl1pPr>
              <a:defRPr sz="3200" b="1" i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6A13B1-249F-BA56-9991-B1173C5289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987425"/>
            <a:ext cx="525938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CAF649-8599-5E42-FA45-83C5C358B9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80928" y="2057400"/>
            <a:ext cx="419431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D2708AB-5CB6-BAEE-BB4C-5182FF5FDE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80928" y="6430617"/>
            <a:ext cx="2484783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07C4B4DF-B447-754A-85DF-7B947093B7D3}" type="datetimeFigureOut">
              <a:rPr lang="en-US" smtClean="0"/>
              <a:pPr/>
              <a:t>7/17/2026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F5CE851-7340-DA38-482D-A04166497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10536" y="6430617"/>
            <a:ext cx="3727175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6BEF674-1B99-0ECA-8385-60A1BAE5F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3328" y="6430617"/>
            <a:ext cx="2484783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6F306CAF-EBBB-B542-ACA9-45FD009519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482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E42FB-1F6D-6D5C-2E34-1B81283D8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C9EAD7-C95D-2128-91CE-F6232BA95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9A02788-B453-AE4D-5C0C-18D5CEB7E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80928" y="6430617"/>
            <a:ext cx="2484783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07C4B4DF-B447-754A-85DF-7B947093B7D3}" type="datetimeFigureOut">
              <a:rPr lang="en-US" smtClean="0"/>
              <a:pPr/>
              <a:t>7/17/2026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5AB77B6-81B8-51DB-094D-886DD821F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10536" y="6430617"/>
            <a:ext cx="3727175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8C3F64D-F029-2D5C-FC0E-9D28F2D92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3328" y="6430617"/>
            <a:ext cx="2484783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6F306CAF-EBBB-B542-ACA9-45FD009519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074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34928A0-9449-A57F-4EF1-FA1898EA7E7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76DABC2-8826-87DF-CBBD-643FDFD8D4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138" y="4536831"/>
            <a:ext cx="10144539" cy="1141902"/>
          </a:xfrm>
        </p:spPr>
        <p:txBody>
          <a:bodyPr anchor="b">
            <a:normAutofit/>
          </a:bodyPr>
          <a:lstStyle>
            <a:lvl1pPr algn="l">
              <a:defRPr sz="2800" b="1" i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B47A978-36A7-168F-EE79-F4CDA3A95C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138" y="5814062"/>
            <a:ext cx="10144539" cy="791891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CEB88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58628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34928A0-9449-A57F-4EF1-FA1898EA7E7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76DABC2-8826-87DF-CBBD-643FDFD8D4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138" y="4536831"/>
            <a:ext cx="10144539" cy="1141902"/>
          </a:xfrm>
        </p:spPr>
        <p:txBody>
          <a:bodyPr anchor="b">
            <a:normAutofit/>
          </a:bodyPr>
          <a:lstStyle>
            <a:lvl1pPr algn="l">
              <a:defRPr sz="2800" b="1" i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B47A978-36A7-168F-EE79-F4CDA3A95C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138" y="5814062"/>
            <a:ext cx="10144539" cy="791891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CEB88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85564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rgbClr val="782F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952311-54DE-DA11-55F3-0B0AA32DD4F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AFBB4F95-4A4E-5C07-637C-6EBC5E19FA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7735983" y="4182269"/>
            <a:ext cx="4766012" cy="28491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267243-2BE0-4B31-2990-E840893E8B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10144539" cy="2387600"/>
          </a:xfrm>
        </p:spPr>
        <p:txBody>
          <a:bodyPr anchor="b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40006E-EAFB-740D-74AB-3CFF051591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10144539" cy="1655762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CEB88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578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gradFill flip="none" rotWithShape="1">
          <a:gsLst>
            <a:gs pos="0">
              <a:schemeClr val="bg1"/>
            </a:gs>
            <a:gs pos="91000">
              <a:srgbClr val="DFD1A7"/>
            </a:gs>
            <a:gs pos="100000">
              <a:srgbClr val="CEB888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1C1C242-EE75-C1A7-2662-F8A51C5A09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1000">
                <a:srgbClr val="DFD1A7"/>
              </a:gs>
              <a:gs pos="100000">
                <a:srgbClr val="CEB888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313B2CA8-94B1-52AA-2659-9B38BED93F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4000"/>
          </a:blip>
          <a:stretch>
            <a:fillRect/>
          </a:stretch>
        </p:blipFill>
        <p:spPr>
          <a:xfrm>
            <a:off x="7735983" y="4182269"/>
            <a:ext cx="4766012" cy="28491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267243-2BE0-4B31-2990-E840893E8B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10144539" cy="2387600"/>
          </a:xfrm>
        </p:spPr>
        <p:txBody>
          <a:bodyPr anchor="b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40006E-EAFB-740D-74AB-3CFF051591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10144539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782F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93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8010D-FA92-2931-2286-564FB485E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2852B-4F5B-0F0F-65CA-EB8D229E6B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37D4E52-1986-2E2A-7665-F6DE4EB844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80928" y="6430617"/>
            <a:ext cx="2484783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07C4B4DF-B447-754A-85DF-7B947093B7D3}" type="datetimeFigureOut">
              <a:rPr lang="en-US" smtClean="0"/>
              <a:pPr/>
              <a:t>7/17/2026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7567302-78A6-1ACF-C3DA-588E6F92C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10536" y="6430617"/>
            <a:ext cx="3727175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C7ABFE-9C79-BE9C-7443-22AA1E8C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3328" y="6430617"/>
            <a:ext cx="2484783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6F306CAF-EBBB-B542-ACA9-45FD009519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881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7B925-0482-95B3-C31D-F00D0B35B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8" y="1709738"/>
            <a:ext cx="9866522" cy="2852737"/>
          </a:xfrm>
        </p:spPr>
        <p:txBody>
          <a:bodyPr anchor="b">
            <a:normAutofit/>
          </a:bodyPr>
          <a:lstStyle>
            <a:lvl1pPr>
              <a:defRPr sz="2800" b="1" i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1A0817-AF82-C20D-3857-AAFC1D2E59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0928" y="4589463"/>
            <a:ext cx="986652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C59369-E4C5-A440-5DCA-0D99B1782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80928" y="6430617"/>
            <a:ext cx="2484783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07C4B4DF-B447-754A-85DF-7B947093B7D3}" type="datetimeFigureOut">
              <a:rPr lang="en-US" smtClean="0"/>
              <a:pPr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545A0-1622-3045-1A4E-FD4E17E6C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10536" y="6430617"/>
            <a:ext cx="3727175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8D50B-01A6-341A-56FD-3E7B1319A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3328" y="6430617"/>
            <a:ext cx="2484783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6F306CAF-EBBB-B542-ACA9-45FD009519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852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71B26-4877-8313-13A2-D3AE4D9B4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063D3-9615-0593-184D-B3812AA7B5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80928" y="1143000"/>
            <a:ext cx="4538872" cy="503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5B65D7-15FE-BCB1-DEF6-4D33F3A23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14928" y="1143000"/>
            <a:ext cx="4538872" cy="503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882D104-2A95-5924-433D-E8E5752952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80928" y="6430617"/>
            <a:ext cx="2484783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07C4B4DF-B447-754A-85DF-7B947093B7D3}" type="datetimeFigureOut">
              <a:rPr lang="en-US" smtClean="0"/>
              <a:pPr/>
              <a:t>7/17/2026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9C5F295-886B-81C8-404F-25E83901B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10536" y="6430617"/>
            <a:ext cx="3727175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5B26BED-E373-EC5F-B5B5-80B9838CE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3328" y="6430617"/>
            <a:ext cx="2484783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6F306CAF-EBBB-B542-ACA9-45FD009519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369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A33C1-282B-0618-8937-F930317E5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8" y="365125"/>
            <a:ext cx="9874460" cy="498475"/>
          </a:xfrm>
        </p:spPr>
        <p:txBody>
          <a:bodyPr/>
          <a:lstStyle>
            <a:lvl1pPr>
              <a:defRPr b="1" i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7A994-7C74-5EDE-55F7-F8E593E9B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0928" y="1071563"/>
            <a:ext cx="451664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DA84AE-408E-F1DA-A6CD-07BB5C91C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80928" y="1895474"/>
            <a:ext cx="4516647" cy="41370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EE475C-A52D-9B4F-6E81-1F617D9C92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6496" y="1071563"/>
            <a:ext cx="45388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E50E86-0F53-996C-BD38-0A61D2A979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16496" y="1895474"/>
            <a:ext cx="4538891" cy="41370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B1A338A9-2379-8EBF-C610-5BDD5FAB8F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80928" y="6430617"/>
            <a:ext cx="2484783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07C4B4DF-B447-754A-85DF-7B947093B7D3}" type="datetimeFigureOut">
              <a:rPr lang="en-US" smtClean="0"/>
              <a:pPr/>
              <a:t>7/17/2026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C62A026-170B-EFCB-F771-08006265E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10536" y="6430617"/>
            <a:ext cx="3727175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9BBC265-2538-E212-9851-B7519887A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3328" y="6430617"/>
            <a:ext cx="2484783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6F306CAF-EBBB-B542-ACA9-45FD009519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991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1AFAC-8754-E46E-707F-D89DC1FF5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D2E9603-C7E1-B29A-ED52-29CAD00816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80928" y="6430617"/>
            <a:ext cx="2484783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07C4B4DF-B447-754A-85DF-7B947093B7D3}" type="datetimeFigureOut">
              <a:rPr lang="en-US" smtClean="0"/>
              <a:pPr/>
              <a:t>7/17/2026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DB8AA87-51B4-7126-2963-A25D193DF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10536" y="6430617"/>
            <a:ext cx="3727175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410627-909B-D8A0-B200-CB9705EDA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3328" y="6430617"/>
            <a:ext cx="2484783" cy="29085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6F306CAF-EBBB-B542-ACA9-45FD009519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1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782F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302ACDF-3069-BE04-038D-4E8293500522}"/>
              </a:ext>
            </a:extLst>
          </p:cNvPr>
          <p:cNvSpPr/>
          <p:nvPr/>
        </p:nvSpPr>
        <p:spPr>
          <a:xfrm>
            <a:off x="0" y="5990660"/>
            <a:ext cx="12192000" cy="788504"/>
          </a:xfrm>
          <a:prstGeom prst="rect">
            <a:avLst/>
          </a:prstGeom>
          <a:solidFill>
            <a:srgbClr val="782F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white and black logo&#10;&#10;Description automatically generated">
            <a:extLst>
              <a:ext uri="{FF2B5EF4-FFF2-40B4-BE49-F238E27FC236}">
                <a16:creationId xmlns:a16="http://schemas.microsoft.com/office/drawing/2014/main" id="{ABCF6967-A3D4-486F-A58A-CFE6758C4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528" y="1773556"/>
            <a:ext cx="5530550" cy="331088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E2EF77E-A856-553E-921D-A7E9ECF56EF3}"/>
              </a:ext>
            </a:extLst>
          </p:cNvPr>
          <p:cNvSpPr/>
          <p:nvPr userDrawn="1"/>
        </p:nvSpPr>
        <p:spPr>
          <a:xfrm>
            <a:off x="0" y="5990660"/>
            <a:ext cx="12192000" cy="788504"/>
          </a:xfrm>
          <a:prstGeom prst="rect">
            <a:avLst/>
          </a:prstGeom>
          <a:solidFill>
            <a:srgbClr val="782F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white and black logo&#10;&#10;Description automatically generated">
            <a:extLst>
              <a:ext uri="{FF2B5EF4-FFF2-40B4-BE49-F238E27FC236}">
                <a16:creationId xmlns:a16="http://schemas.microsoft.com/office/drawing/2014/main" id="{7512E4C5-5044-FC97-40C9-AE116AB915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47528" y="1773556"/>
            <a:ext cx="5530550" cy="331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228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F9DAA4-FB62-3379-E6A0-BBFDF4E7F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9" y="365125"/>
            <a:ext cx="10257183" cy="485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460248-33B5-3C00-FBC5-99C384C70E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0929" y="1104900"/>
            <a:ext cx="10257183" cy="5072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C1A0C9-3A08-43FC-7C12-86A3DAAB03FC}"/>
              </a:ext>
            </a:extLst>
          </p:cNvPr>
          <p:cNvSpPr/>
          <p:nvPr/>
        </p:nvSpPr>
        <p:spPr>
          <a:xfrm>
            <a:off x="0" y="0"/>
            <a:ext cx="1033670" cy="6858000"/>
          </a:xfrm>
          <a:prstGeom prst="rect">
            <a:avLst/>
          </a:prstGeom>
          <a:solidFill>
            <a:srgbClr val="782F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white and black logo&#10;&#10;Description automatically generated">
            <a:extLst>
              <a:ext uri="{FF2B5EF4-FFF2-40B4-BE49-F238E27FC236}">
                <a16:creationId xmlns:a16="http://schemas.microsoft.com/office/drawing/2014/main" id="{24754A09-38A0-6814-A186-408090200A2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363" y="6250677"/>
            <a:ext cx="962943" cy="5764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1817B5C-848C-EEF1-5255-817A149676AF}"/>
              </a:ext>
            </a:extLst>
          </p:cNvPr>
          <p:cNvSpPr/>
          <p:nvPr userDrawn="1"/>
        </p:nvSpPr>
        <p:spPr>
          <a:xfrm>
            <a:off x="0" y="0"/>
            <a:ext cx="1033670" cy="6858000"/>
          </a:xfrm>
          <a:prstGeom prst="rect">
            <a:avLst/>
          </a:prstGeom>
          <a:solidFill>
            <a:srgbClr val="782F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white and black logo&#10;&#10;Description automatically generated">
            <a:extLst>
              <a:ext uri="{FF2B5EF4-FFF2-40B4-BE49-F238E27FC236}">
                <a16:creationId xmlns:a16="http://schemas.microsoft.com/office/drawing/2014/main" id="{82A393F0-6017-D783-4C77-6B8947944E14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35363" y="6250677"/>
            <a:ext cx="962943" cy="57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Open Sans SemiBold" panose="020B0706030804020204" pitchFamily="34" charset="0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athways2advancement.org/education-planning/continuing-education-credits/" TargetMode="External"/><Relationship Id="rId2" Type="http://schemas.openxmlformats.org/officeDocument/2006/relationships/hyperlink" Target="https://calculator.academy/ceu-continuing-education-unit-calculator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fscpm.org/" TargetMode="External"/><Relationship Id="rId5" Type="http://schemas.openxmlformats.org/officeDocument/2006/relationships/hyperlink" Target="http://www.aspanet.org/" TargetMode="External"/><Relationship Id="rId4" Type="http://schemas.openxmlformats.org/officeDocument/2006/relationships/hyperlink" Target="https://www.myfloridalicense.com/CESearch.asp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enet.edu/Pages/default.aspx" TargetMode="External"/><Relationship Id="rId2" Type="http://schemas.openxmlformats.org/officeDocument/2006/relationships/hyperlink" Target="https://www.americanprogress.org/article/prior-learning-assessments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hyperlink" Target="https://www.cael.org/" TargetMode="External"/><Relationship Id="rId4" Type="http://schemas.openxmlformats.org/officeDocument/2006/relationships/hyperlink" Target="https://www.americanprogress.org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244A8-B166-3E1D-047A-6DC9A6F48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2586038"/>
            <a:ext cx="10144539" cy="2387600"/>
          </a:xfrm>
        </p:spPr>
        <p:txBody>
          <a:bodyPr/>
          <a:lstStyle/>
          <a:p>
            <a:r>
              <a:rPr lang="en-US" dirty="0">
                <a:latin typeface="Open Sans SemiBold" panose="020F0502020204030204" pitchFamily="34" charset="0"/>
                <a:ea typeface="Open Sans SemiBold" panose="020F0502020204030204" pitchFamily="34" charset="0"/>
                <a:cs typeface="Open Sans SemiBold" panose="020F0502020204030204" pitchFamily="34" charset="0"/>
              </a:rPr>
              <a:t>Making the Most of your CPM as a Professional Credential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0A2C13-8566-34BA-536E-E345CDB517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4973638"/>
            <a:ext cx="10144539" cy="1655762"/>
          </a:xfrm>
        </p:spPr>
        <p:txBody>
          <a:bodyPr/>
          <a:lstStyle/>
          <a:p>
            <a:r>
              <a:rPr lang="en-US" dirty="0">
                <a:latin typeface="Open Sans" panose="020F0502020204030204" pitchFamily="34" charset="0"/>
                <a:ea typeface="Open Sans" panose="020F0502020204030204" pitchFamily="34" charset="0"/>
                <a:cs typeface="Open Sans" panose="020F0502020204030204" pitchFamily="34" charset="0"/>
              </a:rPr>
              <a:t>Lynn Chisholm, MS, CCC-SLP, CPM</a:t>
            </a:r>
            <a:br>
              <a:rPr lang="en-US" dirty="0">
                <a:latin typeface="Open Sans" panose="020F0502020204030204" pitchFamily="34" charset="0"/>
                <a:ea typeface="Open Sans" panose="020F0502020204030204" pitchFamily="34" charset="0"/>
                <a:cs typeface="Open Sans" panose="020F0502020204030204" pitchFamily="34" charset="0"/>
              </a:rPr>
            </a:br>
            <a:r>
              <a:rPr lang="en-US" dirty="0">
                <a:latin typeface="Open Sans" panose="020F0502020204030204" pitchFamily="34" charset="0"/>
                <a:ea typeface="Open Sans" panose="020F0502020204030204" pitchFamily="34" charset="0"/>
                <a:cs typeface="Open Sans" panose="020F0502020204030204" pitchFamily="34" charset="0"/>
              </a:rPr>
              <a:t>FSU CPM Faculty Instructor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38B325-6442-9B03-A61B-E7E099273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534" y="440372"/>
            <a:ext cx="2387599" cy="23875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1E6395-30DF-000D-BD33-E034A6EED1D4}"/>
              </a:ext>
            </a:extLst>
          </p:cNvPr>
          <p:cNvSpPr txBox="1"/>
          <p:nvPr/>
        </p:nvSpPr>
        <p:spPr>
          <a:xfrm>
            <a:off x="10658475" y="247650"/>
            <a:ext cx="1323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Rev: 7-12-26</a:t>
            </a:r>
          </a:p>
        </p:txBody>
      </p:sp>
    </p:spTree>
    <p:extLst>
      <p:ext uri="{BB962C8B-B14F-4D97-AF65-F5344CB8AC3E}">
        <p14:creationId xmlns:p14="http://schemas.microsoft.com/office/powerpoint/2010/main" val="2327247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C1410-DBEE-8301-85C4-7ED4CCA608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The FCPM Graduate Badge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53454B-2B04-2B1A-5774-B359D9D3B1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784917"/>
            <a:ext cx="10144539" cy="2670747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This is a digital micro-credential that can be used on any digital platform: LinkedIn, email signature, any Social Media…</a:t>
            </a:r>
          </a:p>
          <a:p>
            <a:pPr>
              <a:spcAft>
                <a:spcPts val="600"/>
              </a:spcAft>
            </a:pPr>
            <a:r>
              <a:rPr lang="en-US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Encrypted with earner/issuer (you/us) and non-transferrable.</a:t>
            </a:r>
          </a:p>
          <a:p>
            <a:pPr>
              <a:spcAft>
                <a:spcPts val="600"/>
              </a:spcAft>
            </a:pPr>
            <a:r>
              <a:rPr lang="en-US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Credly</a:t>
            </a:r>
            <a:r>
              <a:rPr lang="en-US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is our partner and offers instructional videos on using the badge. You’ll get an email with instructions after Level 8.</a:t>
            </a:r>
          </a:p>
          <a:p>
            <a:pPr>
              <a:spcAft>
                <a:spcPts val="600"/>
              </a:spcAft>
            </a:pPr>
            <a:r>
              <a:rPr lang="en-US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Add #FCPM so we can find you!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BAB1F0-CB37-56B1-50C4-BBC4C0F87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6216" y="735966"/>
            <a:ext cx="2587752" cy="25877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3006EB-8D9B-1B1B-43A7-4C3553F8B4D6}"/>
              </a:ext>
            </a:extLst>
          </p:cNvPr>
          <p:cNvSpPr txBox="1"/>
          <p:nvPr/>
        </p:nvSpPr>
        <p:spPr>
          <a:xfrm>
            <a:off x="1523999" y="2023775"/>
            <a:ext cx="4729655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Easy Next Step!</a:t>
            </a:r>
          </a:p>
        </p:txBody>
      </p:sp>
    </p:spTree>
    <p:extLst>
      <p:ext uri="{BB962C8B-B14F-4D97-AF65-F5344CB8AC3E}">
        <p14:creationId xmlns:p14="http://schemas.microsoft.com/office/powerpoint/2010/main" val="175687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33DC6-BF4D-4969-310E-D3663F466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948F3D-038F-24A8-F1F1-2443581D9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Share your CPM on LinkedIn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74D518-BB76-9748-D524-66EEA43B3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0929" y="1217974"/>
            <a:ext cx="10257183" cy="54019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Share your CPM Graduate Badge</a:t>
            </a:r>
            <a:br>
              <a:rPr lang="en-US" dirty="0"/>
            </a:br>
            <a:r>
              <a:rPr lang="en-US" dirty="0"/>
              <a:t>with a personal comment (</a:t>
            </a:r>
            <a:r>
              <a:rPr lang="en-US" dirty="0" err="1"/>
              <a:t>Credly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offers a standard message, but </a:t>
            </a:r>
            <a:br>
              <a:rPr lang="en-US" dirty="0"/>
            </a:br>
            <a:r>
              <a:rPr lang="en-US" dirty="0"/>
              <a:t>you can do better!)</a:t>
            </a:r>
          </a:p>
          <a:p>
            <a:pPr>
              <a:spcAft>
                <a:spcPts val="600"/>
              </a:spcAft>
            </a:pPr>
            <a:r>
              <a:rPr lang="en-US" dirty="0"/>
              <a:t>Search for other FCPMs to expand</a:t>
            </a:r>
            <a:br>
              <a:rPr lang="en-US" dirty="0"/>
            </a:br>
            <a:r>
              <a:rPr lang="en-US" dirty="0"/>
              <a:t>your network. Add </a:t>
            </a:r>
            <a:r>
              <a:rPr lang="en-US" b="1" i="1" dirty="0"/>
              <a:t>#FCPM </a:t>
            </a:r>
            <a:r>
              <a:rPr lang="en-US" dirty="0"/>
              <a:t>when you</a:t>
            </a:r>
            <a:br>
              <a:rPr lang="en-US" dirty="0"/>
            </a:br>
            <a:r>
              <a:rPr lang="en-US" dirty="0"/>
              <a:t>post so other CPMs can find you.</a:t>
            </a:r>
          </a:p>
          <a:p>
            <a:pPr>
              <a:spcAft>
                <a:spcPts val="600"/>
              </a:spcAft>
            </a:pPr>
            <a:r>
              <a:rPr lang="en-US" dirty="0"/>
              <a:t>Build connections. </a:t>
            </a:r>
          </a:p>
          <a:p>
            <a:pPr>
              <a:spcAft>
                <a:spcPts val="600"/>
              </a:spcAft>
            </a:pPr>
            <a:r>
              <a:rPr lang="en-US" dirty="0"/>
              <a:t>Enhance your network. Post interesting articles, comment on other’s posts in an insightful way. </a:t>
            </a:r>
          </a:p>
          <a:p>
            <a:pPr>
              <a:spcAft>
                <a:spcPts val="600"/>
              </a:spcAft>
            </a:pPr>
            <a:r>
              <a:rPr lang="en-US" dirty="0"/>
              <a:t>Building your LinkedIn profile and using it keeps it active.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4ACE0E-4E80-13BB-F067-C33277F7F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743468" y="1447800"/>
            <a:ext cx="4118331" cy="2965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477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C2AA6-80A2-0559-8752-49694F80E0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47741"/>
            <a:ext cx="4302936" cy="2762118"/>
          </a:xfrm>
        </p:spPr>
        <p:txBody>
          <a:bodyPr>
            <a:normAutofit/>
          </a:bodyPr>
          <a:lstStyle/>
          <a:p>
            <a:pPr algn="r">
              <a:lnSpc>
                <a:spcPct val="150000"/>
              </a:lnSpc>
            </a:pPr>
            <a: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Professional </a:t>
            </a:r>
            <a:b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Development</a:t>
            </a:r>
            <a:b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Credit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6B9543-518F-21EC-803F-B4F4BBC798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847" y="3602037"/>
            <a:ext cx="11012692" cy="28933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CE credits (Continuing Education) aka PDUs (Professional Development Units) may be required to maintain your licensure or professional certifications.</a:t>
            </a:r>
          </a:p>
          <a:p>
            <a:pPr>
              <a:spcAft>
                <a:spcPts val="600"/>
              </a:spcAft>
            </a:pPr>
            <a:r>
              <a:rPr lang="en-US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In addition to the industry-specific continuing ed units, your license or certification may allow for related credits, such as  in</a:t>
            </a:r>
            <a:r>
              <a:rPr lang="en-US" i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leadership</a:t>
            </a:r>
            <a:r>
              <a:rPr lang="en-US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 </a:t>
            </a:r>
          </a:p>
          <a:p>
            <a:pPr>
              <a:spcAft>
                <a:spcPts val="600"/>
              </a:spcAft>
            </a:pPr>
            <a:r>
              <a:rPr lang="en-US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Let’s look at how to go about getting CEUs for your CPM work, and what you may need to do it.</a:t>
            </a:r>
          </a:p>
          <a:p>
            <a:pPr>
              <a:spcAft>
                <a:spcPts val="600"/>
              </a:spcAft>
            </a:pPr>
            <a:endParaRPr lang="en-US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435159-4675-89C8-52F4-94C3C736E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096000" y="447741"/>
            <a:ext cx="4565694" cy="26538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620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F087E-AC41-15EE-921D-2D8CB07B90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29" y="152547"/>
            <a:ext cx="10144539" cy="1026477"/>
          </a:xfrm>
        </p:spPr>
        <p:txBody>
          <a:bodyPr/>
          <a:lstStyle/>
          <a:p>
            <a:r>
              <a:rPr lang="en-US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Using CPM for CE Credits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336A09-76E4-AD0A-025A-974D38757D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265" y="1370653"/>
            <a:ext cx="10144539" cy="5267891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Timely: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It needs to be requested/submitted for the year in which you earned your CPM and for that year of renewal. 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Form: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Your licensure/certification Board (website) has a form for you to complete in order to apply your CPM for credits. It will ask for the information needed as well as any documentation to provide.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Documentation: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You may need your CPM</a:t>
            </a:r>
            <a:br>
              <a:rPr lang="en-US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transcript (you can download it from the</a:t>
            </a:r>
            <a:br>
              <a:rPr lang="en-US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FCPM website), a photocopy of your CPM</a:t>
            </a:r>
            <a:br>
              <a:rPr lang="en-US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certificate, and/or other documentation</a:t>
            </a:r>
            <a:br>
              <a:rPr lang="en-US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to verify what you have completed.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If it is just one Level, you may need to </a:t>
            </a:r>
            <a:br>
              <a:rPr lang="en-US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provide a copy of your exam or assignment.</a:t>
            </a:r>
          </a:p>
          <a:p>
            <a:pPr>
              <a:spcAft>
                <a:spcPts val="1200"/>
              </a:spcAft>
            </a:pP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53AE14-DDBD-B4AB-0BD1-7B88B26AD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143889" y="3682823"/>
            <a:ext cx="4692270" cy="27839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564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B19BD7-AAA3-B65F-FB4A-56A26AD34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Things you’ll need to check through your Board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032646-933A-2CC8-D3DF-7708427B9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0929" y="1104900"/>
            <a:ext cx="10257183" cy="5753100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b="1" dirty="0"/>
              <a:t>Provider approval</a:t>
            </a:r>
            <a:r>
              <a:rPr lang="en-US" dirty="0"/>
              <a:t>: Training providers must be approved. Since CPM is a part of FSU this should not be a problem.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CPM can’t apply for pre-approval. There are too many different forms of licensure and professional certificates to cover.</a:t>
            </a:r>
          </a:p>
          <a:p>
            <a:pPr>
              <a:spcAft>
                <a:spcPts val="600"/>
              </a:spcAft>
            </a:pPr>
            <a:r>
              <a:rPr lang="en-US" b="1" dirty="0"/>
              <a:t>Content relevance</a:t>
            </a:r>
            <a:r>
              <a:rPr lang="en-US" dirty="0"/>
              <a:t>: The course must relate to your license area of practice. You may have an option for “other” credits, such as “leadership” but it depends on your credential.</a:t>
            </a:r>
          </a:p>
          <a:p>
            <a:pPr>
              <a:spcAft>
                <a:spcPts val="600"/>
              </a:spcAft>
            </a:pPr>
            <a:r>
              <a:rPr lang="en-US" b="1" dirty="0"/>
              <a:t>Hours and format</a:t>
            </a:r>
            <a:r>
              <a:rPr lang="en-US" dirty="0"/>
              <a:t>: You may have specific types of required hours per renewal period. 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The conversion rate is 10 contact hours = 1 CEU.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1 CPM Level is roughly 24 contact hours.</a:t>
            </a:r>
          </a:p>
          <a:p>
            <a:pPr>
              <a:spcAft>
                <a:spcPts val="600"/>
              </a:spcAft>
            </a:pPr>
            <a:r>
              <a:rPr lang="en-US" b="1" dirty="0"/>
              <a:t>Documentation</a:t>
            </a:r>
            <a:r>
              <a:rPr lang="en-US" dirty="0"/>
              <a:t>: In addition to CPM records, you may also need to provide copies of your submitted/graded papers to verify that you passed if using only one Level.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26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4122809-0098-2066-F4B4-F25871CD873B}"/>
              </a:ext>
            </a:extLst>
          </p:cNvPr>
          <p:cNvSpPr/>
          <p:nvPr/>
        </p:nvSpPr>
        <p:spPr>
          <a:xfrm>
            <a:off x="1024128" y="1270000"/>
            <a:ext cx="11167872" cy="5588000"/>
          </a:xfrm>
          <a:prstGeom prst="rect">
            <a:avLst/>
          </a:prstGeom>
          <a:solidFill>
            <a:srgbClr val="CEB888">
              <a:alpha val="45098"/>
            </a:srgb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C8F180-2E17-3A5B-2AAE-C115A0D0E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9" y="365125"/>
            <a:ext cx="10257183" cy="803275"/>
          </a:xfrm>
        </p:spPr>
        <p:txBody>
          <a:bodyPr>
            <a:normAutofit/>
          </a:bodyPr>
          <a:lstStyle/>
          <a:p>
            <a:r>
              <a:rPr lang="en-US" dirty="0"/>
              <a:t>CE or PDU Resources you might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C8175-A12D-59F1-E91A-0C3F57AB3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0929" y="1511300"/>
            <a:ext cx="10257183" cy="51816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dirty="0">
                <a:hlinkClick r:id="rId2"/>
              </a:rPr>
              <a:t>CEU (Continuing Education Unit) Calculator - Calculator Academy</a:t>
            </a:r>
            <a:r>
              <a:rPr lang="en-US" dirty="0"/>
              <a:t> – to calculate contact hours to CEUs.</a:t>
            </a:r>
          </a:p>
          <a:p>
            <a:pPr>
              <a:spcAft>
                <a:spcPts val="1800"/>
              </a:spcAft>
            </a:pPr>
            <a:r>
              <a:rPr lang="en-US" dirty="0">
                <a:hlinkClick r:id="rId3"/>
              </a:rPr>
              <a:t>Continuing Education Credits - Everything You Need to Know - Pathways to Advancement</a:t>
            </a:r>
            <a:endParaRPr lang="en-US" dirty="0"/>
          </a:p>
          <a:p>
            <a:pPr>
              <a:spcAft>
                <a:spcPts val="1800"/>
              </a:spcAft>
            </a:pPr>
            <a:r>
              <a:rPr lang="en-US" dirty="0">
                <a:hlinkClick r:id="rId4"/>
              </a:rPr>
              <a:t>Licensing Portal - CE Searches</a:t>
            </a:r>
            <a:r>
              <a:rPr lang="en-US" dirty="0"/>
              <a:t> – FL Licensure Board</a:t>
            </a:r>
          </a:p>
          <a:p>
            <a:pPr>
              <a:spcAft>
                <a:spcPts val="1800"/>
              </a:spcAft>
            </a:pPr>
            <a:r>
              <a:rPr lang="en-US" dirty="0">
                <a:hlinkClick r:id="rId5"/>
              </a:rPr>
              <a:t>www.aspanet.org</a:t>
            </a:r>
            <a:r>
              <a:rPr lang="en-US" dirty="0"/>
              <a:t> –American Society for Public Administrators</a:t>
            </a:r>
          </a:p>
          <a:p>
            <a:pPr>
              <a:spcAft>
                <a:spcPts val="1800"/>
              </a:spcAft>
            </a:pPr>
            <a:r>
              <a:rPr lang="en-US" dirty="0">
                <a:hlinkClick r:id="rId6"/>
              </a:rPr>
              <a:t>www.fscpm.org</a:t>
            </a:r>
            <a:r>
              <a:rPr lang="en-US" dirty="0"/>
              <a:t> – Florida Society of Certified Public Managers</a:t>
            </a:r>
            <a:br>
              <a:rPr lang="en-US" dirty="0"/>
            </a:br>
            <a:r>
              <a:rPr lang="en-US" dirty="0"/>
              <a:t> FSCPM Consortium – October 1 &amp; 2, Plant City</a:t>
            </a:r>
          </a:p>
          <a:p>
            <a:pPr>
              <a:spcAft>
                <a:spcPts val="1800"/>
              </a:spcAft>
            </a:pPr>
            <a:endParaRPr lang="en-US" dirty="0"/>
          </a:p>
          <a:p>
            <a:pPr>
              <a:spcAft>
                <a:spcPts val="18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81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ABACD-5C57-12D5-7380-779DF22DA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79642-CA3D-BCCA-4D0E-06BE15FADE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47741"/>
            <a:ext cx="4302936" cy="2762118"/>
          </a:xfrm>
        </p:spPr>
        <p:txBody>
          <a:bodyPr>
            <a:normAutofit/>
          </a:bodyPr>
          <a:lstStyle/>
          <a:p>
            <a:pPr algn="r">
              <a:lnSpc>
                <a:spcPct val="150000"/>
              </a:lnSpc>
            </a:pPr>
            <a: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Using CPM for Academic Credit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EA62F8-A7E5-07CC-BA66-FB687BE856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847" y="3602037"/>
            <a:ext cx="11012692" cy="28933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Not that I don’t know… I do, but I don’t know if it will apply to your academic needs. It’s complicated.</a:t>
            </a:r>
          </a:p>
          <a:p>
            <a:pPr>
              <a:spcAft>
                <a:spcPts val="600"/>
              </a:spcAft>
            </a:pPr>
            <a:r>
              <a:rPr lang="en-US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The “easy way” is no longer an option due to SACs Accreditation. It wasn’t anything we could change. (P.S., it was also complicated.)</a:t>
            </a:r>
          </a:p>
          <a:p>
            <a:pPr>
              <a:spcAft>
                <a:spcPts val="600"/>
              </a:spcAft>
            </a:pPr>
            <a:r>
              <a:rPr lang="en-US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Let’s look at how to go about getting “prior learning” academic credit for your CPM work, and what you may need to do to earn it.</a:t>
            </a:r>
          </a:p>
          <a:p>
            <a:pPr>
              <a:spcAft>
                <a:spcPts val="600"/>
              </a:spcAft>
            </a:pPr>
            <a:endParaRPr lang="en-US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4" name="Picture 3" descr="Is it okay to say &quot;I don't know&quot; in a media interview? - Marvellous Media Training UK">
            <a:extLst>
              <a:ext uri="{FF2B5EF4-FFF2-40B4-BE49-F238E27FC236}">
                <a16:creationId xmlns:a16="http://schemas.microsoft.com/office/drawing/2014/main" id="{1947DB91-4795-037F-F9CD-99468372F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684263"/>
            <a:ext cx="4502150" cy="25255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56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DED1D-5321-709C-D58E-D028EEED1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3B5417-0D22-B393-4101-B0607301B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9" y="365125"/>
            <a:ext cx="10257183" cy="739775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The route is a Prior Learning Assessment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ePortfolio</a:t>
            </a:r>
            <a:endParaRPr lang="en-US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D98834-B278-DB31-8A63-04F131A56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0929" y="1238250"/>
            <a:ext cx="10257183" cy="544195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600" b="1" dirty="0"/>
              <a:t>Institution: </a:t>
            </a:r>
            <a:r>
              <a:rPr lang="en-US" sz="2600" dirty="0"/>
              <a:t>Not all institutions accept an </a:t>
            </a:r>
            <a:r>
              <a:rPr lang="en-US" sz="2600" dirty="0" err="1"/>
              <a:t>ePortfolio</a:t>
            </a:r>
            <a:r>
              <a:rPr lang="en-US" sz="2600" dirty="0"/>
              <a:t> as a route to course equivalency. State Colleges and Private Colleges are able to offer a PLA option if you are seeking a degree there.</a:t>
            </a:r>
          </a:p>
          <a:p>
            <a:pPr>
              <a:spcAft>
                <a:spcPts val="600"/>
              </a:spcAft>
            </a:pPr>
            <a:r>
              <a:rPr lang="en-US" sz="2600" b="1" dirty="0"/>
              <a:t>Course</a:t>
            </a:r>
            <a:r>
              <a:rPr lang="en-US" sz="2600" dirty="0"/>
              <a:t>: The </a:t>
            </a:r>
            <a:r>
              <a:rPr lang="en-US" sz="2600" dirty="0" err="1"/>
              <a:t>ePortfolio</a:t>
            </a:r>
            <a:r>
              <a:rPr lang="en-US" sz="2600" dirty="0"/>
              <a:t> is constructed to represent evidence of meeting the learning objectives for a </a:t>
            </a:r>
            <a:r>
              <a:rPr lang="en-US" sz="2600" u="sng" dirty="0"/>
              <a:t>specific</a:t>
            </a:r>
            <a:r>
              <a:rPr lang="en-US" sz="2600" dirty="0"/>
              <a:t> course, and only for an </a:t>
            </a:r>
            <a:r>
              <a:rPr lang="en-US" sz="2600" u="sng" dirty="0"/>
              <a:t>undergraduate</a:t>
            </a:r>
            <a:r>
              <a:rPr lang="en-US" sz="2600" dirty="0"/>
              <a:t> level course.</a:t>
            </a:r>
          </a:p>
          <a:p>
            <a:pPr>
              <a:spcAft>
                <a:spcPts val="600"/>
              </a:spcAft>
            </a:pPr>
            <a:r>
              <a:rPr lang="en-US" sz="2600" b="1" dirty="0"/>
              <a:t>Assessment: </a:t>
            </a:r>
            <a:r>
              <a:rPr lang="en-US" sz="2600" dirty="0"/>
              <a:t>The completed </a:t>
            </a:r>
            <a:r>
              <a:rPr lang="en-US" sz="2600" dirty="0" err="1"/>
              <a:t>ePortfolio</a:t>
            </a:r>
            <a:r>
              <a:rPr lang="en-US" sz="2600" dirty="0"/>
              <a:t> is submitted for faculty approval and evaluated based on the course objectives for credit. (CPM was pass/fail, your work must equate with a letter grade for academic credit.)</a:t>
            </a:r>
          </a:p>
          <a:p>
            <a:pPr>
              <a:spcAft>
                <a:spcPts val="600"/>
              </a:spcAft>
            </a:pPr>
            <a:r>
              <a:rPr lang="en-US" sz="2600" b="1" dirty="0" err="1"/>
              <a:t>ePortfolio</a:t>
            </a:r>
            <a:r>
              <a:rPr lang="en-US" sz="2600" b="1" dirty="0"/>
              <a:t> Format: </a:t>
            </a:r>
            <a:r>
              <a:rPr lang="en-US" sz="2600" dirty="0"/>
              <a:t>It is a robust catalogue of documentation of how the learning enabled the learner to demonstrate knowledge of the course content. </a:t>
            </a:r>
          </a:p>
        </p:txBody>
      </p:sp>
    </p:spTree>
    <p:extLst>
      <p:ext uri="{BB962C8B-B14F-4D97-AF65-F5344CB8AC3E}">
        <p14:creationId xmlns:p14="http://schemas.microsoft.com/office/powerpoint/2010/main" val="105476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1BADF-1F0E-4CD3-4169-502EA861E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9C695F5-7DE4-A787-A204-2AD54B645379}"/>
              </a:ext>
            </a:extLst>
          </p:cNvPr>
          <p:cNvSpPr/>
          <p:nvPr/>
        </p:nvSpPr>
        <p:spPr>
          <a:xfrm>
            <a:off x="1024128" y="1270000"/>
            <a:ext cx="11167872" cy="5588000"/>
          </a:xfrm>
          <a:prstGeom prst="rect">
            <a:avLst/>
          </a:prstGeom>
          <a:solidFill>
            <a:srgbClr val="CEB888">
              <a:alpha val="45098"/>
            </a:srgb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9551CF-0B3B-4CEE-A557-ACACB98A9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9" y="365125"/>
            <a:ext cx="10257183" cy="803275"/>
          </a:xfrm>
        </p:spPr>
        <p:txBody>
          <a:bodyPr>
            <a:normAutofit/>
          </a:bodyPr>
          <a:lstStyle/>
          <a:p>
            <a:r>
              <a:rPr lang="en-US" dirty="0"/>
              <a:t>PLA Resources you might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13998-95D0-B31E-D829-1D64F4248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0929" y="1511300"/>
            <a:ext cx="10257183" cy="51816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  <a:hlinkClick r:id="rId2"/>
              </a:rPr>
              <a:t>https://www.americanprogress.org/article/prior-learning-assessments/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en-US" dirty="0">
                <a:hlinkClick r:id="rId3"/>
              </a:rPr>
              <a:t>https://www.acenet.edu/Pages/default.aspx</a:t>
            </a:r>
            <a:r>
              <a:rPr lang="en-US" dirty="0"/>
              <a:t> </a:t>
            </a:r>
          </a:p>
          <a:p>
            <a:pPr>
              <a:spcAft>
                <a:spcPts val="1200"/>
              </a:spcAft>
            </a:pPr>
            <a:r>
              <a:rPr lang="en-US" dirty="0">
                <a:hlinkClick r:id="rId4"/>
              </a:rPr>
              <a:t>https://www.americanprogress.org/</a:t>
            </a:r>
            <a:r>
              <a:rPr lang="en-US" dirty="0"/>
              <a:t> </a:t>
            </a:r>
          </a:p>
          <a:p>
            <a:pPr>
              <a:spcAft>
                <a:spcPts val="1200"/>
              </a:spcAft>
            </a:pPr>
            <a:r>
              <a:rPr lang="en-US" dirty="0">
                <a:hlinkClick r:id="rId5"/>
              </a:rPr>
              <a:t>https://www.cael.org/</a:t>
            </a:r>
            <a:r>
              <a:rPr lang="en-US" dirty="0"/>
              <a:t> </a:t>
            </a:r>
          </a:p>
          <a:p>
            <a:pPr>
              <a:spcAft>
                <a:spcPts val="1200"/>
              </a:spcAft>
            </a:pPr>
            <a:r>
              <a:rPr lang="en-US" dirty="0"/>
              <a:t>Search CAEL’s CPL – provider</a:t>
            </a:r>
            <a:br>
              <a:rPr lang="en-US" dirty="0"/>
            </a:br>
            <a:r>
              <a:rPr lang="en-US" dirty="0"/>
              <a:t>network, or search your </a:t>
            </a:r>
            <a:br>
              <a:rPr lang="en-US" dirty="0"/>
            </a:br>
            <a:r>
              <a:rPr lang="en-US" dirty="0"/>
              <a:t>college’s website for PLA to see</a:t>
            </a:r>
            <a:br>
              <a:rPr lang="en-US" dirty="0"/>
            </a:br>
            <a:r>
              <a:rPr lang="en-US" dirty="0"/>
              <a:t>if it is an option.</a:t>
            </a:r>
          </a:p>
          <a:p>
            <a:pPr>
              <a:spcAft>
                <a:spcPts val="1200"/>
              </a:spcAft>
            </a:pPr>
            <a:endParaRPr lang="en-US" dirty="0"/>
          </a:p>
          <a:p>
            <a:pPr>
              <a:spcAft>
                <a:spcPts val="1200"/>
              </a:spcAft>
            </a:pPr>
            <a:endParaRPr lang="en-US" dirty="0"/>
          </a:p>
          <a:p>
            <a:pPr>
              <a:spcAft>
                <a:spcPts val="1200"/>
              </a:spcAft>
            </a:pPr>
            <a:endParaRPr lang="en-US" dirty="0"/>
          </a:p>
          <a:p>
            <a:pPr>
              <a:spcAft>
                <a:spcPts val="1200"/>
              </a:spcAft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A882C8-5162-8A33-6585-455546CFEB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3894" y="3213903"/>
            <a:ext cx="4391162" cy="25884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7CC438-6A12-B799-67FD-3B670B0106FE}"/>
              </a:ext>
            </a:extLst>
          </p:cNvPr>
          <p:cNvSpPr txBox="1"/>
          <p:nvPr/>
        </p:nvSpPr>
        <p:spPr>
          <a:xfrm>
            <a:off x="7172668" y="5960824"/>
            <a:ext cx="5246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</a:t>
            </a:r>
            <a:r>
              <a:rPr lang="en-US" dirty="0" err="1"/>
              <a:t>ePortfolio</a:t>
            </a:r>
            <a:r>
              <a:rPr lang="en-US" dirty="0"/>
              <a:t> thing is a lot of work.</a:t>
            </a:r>
          </a:p>
        </p:txBody>
      </p:sp>
    </p:spTree>
    <p:extLst>
      <p:ext uri="{BB962C8B-B14F-4D97-AF65-F5344CB8AC3E}">
        <p14:creationId xmlns:p14="http://schemas.microsoft.com/office/powerpoint/2010/main" val="2002733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F13F63-2172-58ED-88F0-49FFE41B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150" y="225425"/>
            <a:ext cx="10257183" cy="485775"/>
          </a:xfrm>
        </p:spPr>
        <p:txBody>
          <a:bodyPr>
            <a:noAutofit/>
          </a:bodyPr>
          <a:lstStyle/>
          <a:p>
            <a:r>
              <a:rPr lang="en-US" dirty="0"/>
              <a:t>E-Portfolio for PLA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79508D-F323-D2A1-3C38-F2616CD4D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365125"/>
            <a:ext cx="6553200" cy="49149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0A5A83-57C6-6CF6-D3B9-8766184B85E8}"/>
              </a:ext>
            </a:extLst>
          </p:cNvPr>
          <p:cNvSpPr txBox="1"/>
          <p:nvPr/>
        </p:nvSpPr>
        <p:spPr>
          <a:xfrm>
            <a:off x="1271379" y="3874512"/>
            <a:ext cx="7663071" cy="281102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  <a:spcAft>
                <a:spcPts val="1200"/>
              </a:spcAft>
              <a:buNone/>
            </a:pPr>
            <a:r>
              <a:rPr lang="en-US" b="1" u="sng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PLA e‑portfolio typically includes:</a:t>
            </a:r>
          </a:p>
          <a:p>
            <a:pPr algn="l">
              <a:lnSpc>
                <a:spcPts val="195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Clear cover page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and </a:t>
            </a: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table of contents</a:t>
            </a:r>
            <a:endParaRPr lang="en-US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l">
              <a:lnSpc>
                <a:spcPts val="195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Course or program outcomes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you are addressing</a:t>
            </a:r>
          </a:p>
          <a:p>
            <a:pPr algn="l">
              <a:lnSpc>
                <a:spcPts val="195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Narrative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explaining how your experience matches those outcomes</a:t>
            </a:r>
          </a:p>
          <a:p>
            <a:pPr algn="l">
              <a:lnSpc>
                <a:spcPts val="195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Evidence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(work samples, projects, reports, presentations)</a:t>
            </a:r>
          </a:p>
          <a:p>
            <a:pPr algn="l">
              <a:lnSpc>
                <a:spcPts val="195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Resume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and </a:t>
            </a: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skills inventory</a:t>
            </a:r>
            <a:endParaRPr lang="en-US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l">
              <a:lnSpc>
                <a:spcPts val="195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Organized, tabbed structure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for easy assessor access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F8ED71-49E0-5673-82A3-A01059794C5E}"/>
              </a:ext>
            </a:extLst>
          </p:cNvPr>
          <p:cNvSpPr txBox="1"/>
          <p:nvPr/>
        </p:nvSpPr>
        <p:spPr>
          <a:xfrm>
            <a:off x="1327150" y="987822"/>
            <a:ext cx="3568700" cy="24929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spcAft>
                <a:spcPts val="600"/>
              </a:spcAft>
            </a:pP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Florida Gulf Coast University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Miami-Dade College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Polk State College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Broward College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Eastern Florida State College</a:t>
            </a:r>
          </a:p>
          <a:p>
            <a:pPr algn="ctr">
              <a:spcAft>
                <a:spcPts val="600"/>
              </a:spcAft>
            </a:pP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9282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6E4D0E-EB47-05AD-8C40-FDBD59F3E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9" y="200533"/>
            <a:ext cx="10257183" cy="154597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CONGRATULATIONS! You’ve earned your CPM</a:t>
            </a:r>
            <a:br>
              <a:rPr lang="en-US" dirty="0"/>
            </a:b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Now what?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2186CE-86FF-C476-405A-4D0E27C70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0929" y="1746504"/>
            <a:ext cx="10257183" cy="4471416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How to get the most out of your CPM designation</a:t>
            </a:r>
          </a:p>
          <a:p>
            <a:pPr>
              <a:spcAft>
                <a:spcPts val="1200"/>
              </a:spcAft>
            </a:pPr>
            <a:r>
              <a:rPr lang="en-US" dirty="0"/>
              <a:t>Properly listing it on your</a:t>
            </a:r>
            <a:br>
              <a:rPr lang="en-US" dirty="0"/>
            </a:br>
            <a:r>
              <a:rPr lang="en-US" dirty="0"/>
              <a:t> resume</a:t>
            </a:r>
          </a:p>
          <a:p>
            <a:pPr>
              <a:spcAft>
                <a:spcPts val="1200"/>
              </a:spcAft>
            </a:pPr>
            <a:r>
              <a:rPr lang="en-US" dirty="0"/>
              <a:t>Putting your digital badge to</a:t>
            </a:r>
            <a:br>
              <a:rPr lang="en-US" dirty="0"/>
            </a:br>
            <a:r>
              <a:rPr lang="en-US" dirty="0"/>
              <a:t> work</a:t>
            </a:r>
          </a:p>
          <a:p>
            <a:pPr>
              <a:spcAft>
                <a:spcPts val="1200"/>
              </a:spcAft>
            </a:pPr>
            <a:r>
              <a:rPr lang="en-US" dirty="0"/>
              <a:t>Using the CPM for professional</a:t>
            </a:r>
            <a:br>
              <a:rPr lang="en-US" dirty="0"/>
            </a:br>
            <a:r>
              <a:rPr lang="en-US" dirty="0"/>
              <a:t> education credit</a:t>
            </a:r>
          </a:p>
          <a:p>
            <a:pPr>
              <a:spcAft>
                <a:spcPts val="1200"/>
              </a:spcAft>
            </a:pPr>
            <a:r>
              <a:rPr lang="en-US" dirty="0"/>
              <a:t>How it can earn academic credit</a:t>
            </a:r>
          </a:p>
          <a:p>
            <a:pPr>
              <a:spcAft>
                <a:spcPts val="1200"/>
              </a:spcAft>
            </a:pPr>
            <a:r>
              <a:rPr lang="en-US" dirty="0"/>
              <a:t>Networking and more…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643F7C-F954-8E14-124E-C9E7427D1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0683" y="2423160"/>
            <a:ext cx="5042419" cy="35266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505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AAFA3-F452-8736-1197-27295251D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CDD2C-D4B6-7DD7-AEAA-6C6D8FA78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47741"/>
            <a:ext cx="4302936" cy="2762118"/>
          </a:xfrm>
        </p:spPr>
        <p:txBody>
          <a:bodyPr>
            <a:normAutofit/>
          </a:bodyPr>
          <a:lstStyle/>
          <a:p>
            <a:pPr algn="r">
              <a:lnSpc>
                <a:spcPct val="150000"/>
              </a:lnSpc>
            </a:pPr>
            <a: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Branding using your CPM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B41DC2-3428-A7C8-FED3-40DA021861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847" y="3602037"/>
            <a:ext cx="11012692" cy="28933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The credential is one thing, but living it is another.</a:t>
            </a:r>
          </a:p>
          <a:p>
            <a:pPr>
              <a:spcAft>
                <a:spcPts val="600"/>
              </a:spcAft>
            </a:pPr>
            <a:r>
              <a:rPr lang="en-US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How many (unfortunate) times have you heard someone say, “they have the CPM, but they don’t use it”?</a:t>
            </a:r>
          </a:p>
          <a:p>
            <a:pPr>
              <a:spcAft>
                <a:spcPts val="600"/>
              </a:spcAft>
            </a:pPr>
            <a:r>
              <a:rPr lang="en-US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One value of the CPM credential is having toolkit of resources, but the real key is using it. </a:t>
            </a:r>
          </a:p>
          <a:p>
            <a:pPr>
              <a:spcAft>
                <a:spcPts val="600"/>
              </a:spcAft>
            </a:pPr>
            <a:r>
              <a:rPr lang="en-US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Let’s look at how we can use the CPM to enhance our brand.</a:t>
            </a:r>
          </a:p>
          <a:p>
            <a:pPr>
              <a:spcAft>
                <a:spcPts val="600"/>
              </a:spcAft>
            </a:pPr>
            <a:endParaRPr lang="en-US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5" name="Picture 4" descr="2024 Florida Certified Public Manager Program Graduates | Flickr">
            <a:extLst>
              <a:ext uri="{FF2B5EF4-FFF2-40B4-BE49-F238E27FC236}">
                <a16:creationId xmlns:a16="http://schemas.microsoft.com/office/drawing/2014/main" id="{965C3AB0-DD50-2A99-528E-B59810550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066" y="596900"/>
            <a:ext cx="3988595" cy="26590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86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7013C-3C00-D54E-B15E-D5420C949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24039-9F67-8E75-9C1B-E4542CEB12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29" y="152547"/>
            <a:ext cx="11152408" cy="1026477"/>
          </a:xfrm>
        </p:spPr>
        <p:txBody>
          <a:bodyPr>
            <a:normAutofit/>
          </a:bodyPr>
          <a:lstStyle/>
          <a:p>
            <a:r>
              <a:rPr lang="en-US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Align Your Professional Brand with the CPM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FFDBF7-187E-99B5-0163-36022F7FDF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129" y="1459553"/>
            <a:ext cx="11398471" cy="530319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Identify Your Strengths and Values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 Take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inventory of your skills, achievements, and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professional  priorities. </a:t>
            </a:r>
          </a:p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Craft Your Message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 Develop a clear value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proposition that communicates what you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bring to the table. </a:t>
            </a:r>
          </a:p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Maintain Consistency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 Ensure your online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presence, communications, and professional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behavior consistently reflect your brand. </a:t>
            </a:r>
          </a:p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Showcase Expertise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 Share insights, case studies,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or thought leadership content to demonstrate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knowledge and credibility. (LinkedIn is one way.)</a:t>
            </a:r>
          </a:p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Seek guidance through a Mentor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 Feedback and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insight through someone further down the path can help.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3C57669-4C5E-3A66-1ADE-6F5C0C121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3062" y="1293172"/>
            <a:ext cx="3800475" cy="4772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64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5AEDE-BDB4-F218-185F-D51E974E9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6B105E0-509F-1A61-EF73-7BB1431BD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328" y="313881"/>
            <a:ext cx="11548608" cy="83445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CPM designation does not expire… but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DD0809-8D02-8815-7543-3E4067C95F34}"/>
              </a:ext>
            </a:extLst>
          </p:cNvPr>
          <p:cNvSpPr txBox="1"/>
          <p:nvPr/>
        </p:nvSpPr>
        <p:spPr>
          <a:xfrm>
            <a:off x="512328" y="1383712"/>
            <a:ext cx="1069821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There are some character and behavior assumptions when you’ve earned a leadership credential.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…That you will continue your growth as a manager and leader, and as a </a:t>
            </a:r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reflective </a:t>
            </a:r>
            <a:r>
              <a:rPr lang="en-US" sz="2800" i="1" dirty="0" err="1">
                <a:solidFill>
                  <a:schemeClr val="accent1">
                    <a:lumMod val="75000"/>
                  </a:schemeClr>
                </a:solidFill>
              </a:rPr>
              <a:t>practioner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…That you will perform in alignment with the credential’s values and targeted outcomes – use it as your touchstone.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…That you will perform as a transformational leader, and that it wasn’t about “winning”, it was about learning, </a:t>
            </a:r>
            <a:r>
              <a:rPr lang="en-US" sz="2800">
                <a:solidFill>
                  <a:schemeClr val="accent1">
                    <a:lumMod val="75000"/>
                  </a:schemeClr>
                </a:solidFill>
              </a:rPr>
              <a:t>and serving. 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…That you will send the elevator down for the next person.</a:t>
            </a:r>
          </a:p>
        </p:txBody>
      </p:sp>
    </p:spTree>
    <p:extLst>
      <p:ext uri="{BB962C8B-B14F-4D97-AF65-F5344CB8AC3E}">
        <p14:creationId xmlns:p14="http://schemas.microsoft.com/office/powerpoint/2010/main" val="251218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08A9BC-0A1D-5EFC-B48C-5A997D0C7B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551" y="450850"/>
            <a:ext cx="10144539" cy="1244600"/>
          </a:xfrm>
        </p:spPr>
        <p:txBody>
          <a:bodyPr/>
          <a:lstStyle/>
          <a:p>
            <a:r>
              <a:rPr lang="en-US" dirty="0"/>
              <a:t>Now, put it all together!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84D9F0C-DD9D-0475-6811-C45803A559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1" y="2198688"/>
            <a:ext cx="10144539" cy="2709862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800"/>
              </a:spcAft>
            </a:pP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What does your action plan look like?</a:t>
            </a:r>
          </a:p>
          <a:p>
            <a:pPr>
              <a:spcAft>
                <a:spcPts val="1800"/>
              </a:spcAft>
            </a:pP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Let’s start with some easy steps:</a:t>
            </a:r>
          </a:p>
          <a:p>
            <a:pPr>
              <a:spcAft>
                <a:spcPts val="1800"/>
              </a:spcAft>
            </a:pP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Walking at graduation is step 1.</a:t>
            </a:r>
          </a:p>
          <a:p>
            <a:pPr>
              <a:spcAft>
                <a:spcPts val="1800"/>
              </a:spcAft>
            </a:pP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Sharing your badge is step 2.</a:t>
            </a:r>
          </a:p>
          <a:p>
            <a:pPr>
              <a:spcAft>
                <a:spcPts val="1800"/>
              </a:spcAft>
            </a:pP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And, once again, what’s next?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6E5765-AF64-1AA0-7007-9065DFFC9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1716" y="1136650"/>
            <a:ext cx="4766733" cy="35750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9235256-E2C2-6ADE-F5F8-D0B3DC0ACB74}"/>
              </a:ext>
            </a:extLst>
          </p:cNvPr>
          <p:cNvSpPr txBox="1"/>
          <p:nvPr/>
        </p:nvSpPr>
        <p:spPr>
          <a:xfrm>
            <a:off x="463551" y="5305851"/>
            <a:ext cx="6813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Don’t forget, the Level 7 Executive Growth</a:t>
            </a:r>
            <a:br>
              <a:rPr lang="en-US" sz="2400" dirty="0"/>
            </a:b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</a:t>
            </a:r>
            <a:r>
              <a:rPr lang="en-US" sz="2400" dirty="0"/>
              <a:t> assignment it can be magic if you work it!</a:t>
            </a:r>
          </a:p>
        </p:txBody>
      </p:sp>
    </p:spTree>
    <p:extLst>
      <p:ext uri="{BB962C8B-B14F-4D97-AF65-F5344CB8AC3E}">
        <p14:creationId xmlns:p14="http://schemas.microsoft.com/office/powerpoint/2010/main" val="27780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7A93C4-DF22-CBA8-5071-EA0AA95614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1" y="4554865"/>
            <a:ext cx="7181850" cy="85440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Discussion? Questions?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13CA758-9B85-0BF7-FEDC-075EDB54F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548" y="5602288"/>
            <a:ext cx="10144539" cy="976312"/>
          </a:xfrm>
        </p:spPr>
        <p:txBody>
          <a:bodyPr/>
          <a:lstStyle/>
          <a:p>
            <a:r>
              <a:rPr lang="en-US" dirty="0"/>
              <a:t>You’ve got this – just remember that a goal</a:t>
            </a:r>
            <a:br>
              <a:rPr lang="en-US" dirty="0"/>
            </a:br>
            <a:r>
              <a:rPr lang="en-US" dirty="0"/>
              <a:t>happens as long as we keep working it!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87C002-240B-4124-4B1A-F43B6842B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36861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58061E-D6B4-CA06-0FC5-84CC460D2F61}"/>
              </a:ext>
            </a:extLst>
          </p:cNvPr>
          <p:cNvSpPr txBox="1"/>
          <p:nvPr/>
        </p:nvSpPr>
        <p:spPr>
          <a:xfrm>
            <a:off x="1009648" y="688321"/>
            <a:ext cx="6432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pc="50" dirty="0">
                <a:ln w="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CONGRATULATIONS CERTIFIED PUBLIC MANAGERS!</a:t>
            </a:r>
          </a:p>
        </p:txBody>
      </p:sp>
    </p:spTree>
    <p:extLst>
      <p:ext uri="{BB962C8B-B14F-4D97-AF65-F5344CB8AC3E}">
        <p14:creationId xmlns:p14="http://schemas.microsoft.com/office/powerpoint/2010/main" val="2289984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BB48A0A-C642-1511-B295-302584427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8" y="274320"/>
            <a:ext cx="4194315" cy="1801368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dirty="0">
                <a:ln/>
                <a:solidFill>
                  <a:schemeClr val="accent3"/>
                </a:solidFill>
              </a:rPr>
              <a:t>First, </a:t>
            </a:r>
            <a:r>
              <a:rPr lang="en-US" dirty="0">
                <a:ln/>
                <a:solidFill>
                  <a:schemeClr val="tx2">
                    <a:lumMod val="75000"/>
                  </a:schemeClr>
                </a:solidFill>
              </a:rPr>
              <a:t>WHY</a:t>
            </a:r>
            <a:r>
              <a:rPr lang="en-US" dirty="0">
                <a:ln/>
                <a:solidFill>
                  <a:schemeClr val="accent3"/>
                </a:solidFill>
              </a:rPr>
              <a:t> did you do this (CPM) and what did you get from it?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D8BDF7B-9A54-7B6B-F110-65EC93298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80928" y="2212848"/>
            <a:ext cx="4194315" cy="3749040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Before putting your CPM out in the world, you may want to reflect on this question.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What’s your CPM story?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How have you integrated CPM into your leadership practices?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Why would you (</a:t>
            </a:r>
            <a:r>
              <a:rPr lang="en-US" sz="2400" i="1" dirty="0"/>
              <a:t>presumably you would</a:t>
            </a:r>
            <a:r>
              <a:rPr lang="en-US" sz="2400" dirty="0"/>
              <a:t>) recommend CPM to others?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And, what’s next?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D32D2BC9-CA21-3666-DE18-35D2C047BFD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028" r="14028"/>
          <a:stretch>
            <a:fillRect/>
          </a:stretch>
        </p:blipFill>
        <p:spPr>
          <a:xfrm flipH="1">
            <a:off x="6096000" y="850393"/>
            <a:ext cx="5407268" cy="50106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733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000B310-7BFB-9046-F0CA-21F49C177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2248" y="1236519"/>
            <a:ext cx="9789775" cy="52563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E5293D-3D52-52B2-AA42-5C147BB09755}"/>
              </a:ext>
            </a:extLst>
          </p:cNvPr>
          <p:cNvSpPr/>
          <p:nvPr/>
        </p:nvSpPr>
        <p:spPr>
          <a:xfrm>
            <a:off x="1024128" y="0"/>
            <a:ext cx="11167872" cy="6858000"/>
          </a:xfrm>
          <a:prstGeom prst="rect">
            <a:avLst/>
          </a:prstGeom>
          <a:solidFill>
            <a:srgbClr val="CEB888">
              <a:alpha val="45098"/>
            </a:srgb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936252-3AF2-D57C-EC00-C35466066044}"/>
              </a:ext>
            </a:extLst>
          </p:cNvPr>
          <p:cNvSpPr txBox="1"/>
          <p:nvPr/>
        </p:nvSpPr>
        <p:spPr>
          <a:xfrm>
            <a:off x="1983583" y="1347734"/>
            <a:ext cx="977215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It is a DESIGNATION – </a:t>
            </a:r>
            <a:r>
              <a:rPr lang="en-US" sz="2800" dirty="0"/>
              <a:t>meaning that you completed more work to earn this than a “certificate program” requires. 300 contact hours via experiential learning, including exams and evaluated work products.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 certificate – </a:t>
            </a:r>
            <a:r>
              <a:rPr lang="en-US" sz="2800" dirty="0"/>
              <a:t>is one and done. Earned for completing a skill training. Example, a certificate in Microsoft PowerPoint, or attending a professional workshop.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The CPM designation - </a:t>
            </a:r>
            <a:r>
              <a:rPr lang="en-US" sz="2800" dirty="0"/>
              <a:t>is a formal, industry-recognized professional </a:t>
            </a:r>
            <a:r>
              <a:rPr lang="en-US" sz="2800" i="1" dirty="0"/>
              <a:t>title</a:t>
            </a:r>
            <a:r>
              <a:rPr lang="en-US" sz="2800" dirty="0"/>
              <a:t> granted in accord with our National Accreditation association (NCPM) that proves you have mastered an entire job role (public manager). 	</a:t>
            </a:r>
            <a:endParaRPr lang="en-US" sz="2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54A59D-839F-551A-00BE-9F1A3C97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368" y="365125"/>
            <a:ext cx="10257183" cy="732028"/>
          </a:xfrm>
        </p:spPr>
        <p:txBody>
          <a:bodyPr>
            <a:normAutofit/>
          </a:bodyPr>
          <a:lstStyle/>
          <a:p>
            <a:r>
              <a:rPr lang="en-US" sz="3600" b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Your CPM Designation</a:t>
            </a:r>
          </a:p>
        </p:txBody>
      </p:sp>
    </p:spTree>
    <p:extLst>
      <p:ext uri="{BB962C8B-B14F-4D97-AF65-F5344CB8AC3E}">
        <p14:creationId xmlns:p14="http://schemas.microsoft.com/office/powerpoint/2010/main" val="131816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AC9BD7B-5C55-8304-AF3D-A69995AF59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135" y="180531"/>
            <a:ext cx="10144539" cy="834453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Value and Share your CPM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01356D-2C2E-57EE-3405-1B3A850DE09F}"/>
              </a:ext>
            </a:extLst>
          </p:cNvPr>
          <p:cNvSpPr txBox="1"/>
          <p:nvPr/>
        </p:nvSpPr>
        <p:spPr>
          <a:xfrm>
            <a:off x="512328" y="1383712"/>
            <a:ext cx="1069821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 your signature line – </a:t>
            </a:r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Your Name, CPM</a:t>
            </a:r>
            <a:br>
              <a:rPr lang="en-US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If you have other credentials, you may list them in order, with degree first, e.g., Your Name,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</a:rPr>
              <a:t>MBA, PMP, CPM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On your resume –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either under education or professional development, formatted as you wish: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13B59DC9-2BE9-7AE9-9ED2-CA769DD3B37D}"/>
              </a:ext>
            </a:extLst>
          </p:cNvPr>
          <p:cNvSpPr txBox="1">
            <a:spLocks/>
          </p:cNvSpPr>
          <p:nvPr/>
        </p:nvSpPr>
        <p:spPr>
          <a:xfrm>
            <a:off x="1051560" y="4082981"/>
            <a:ext cx="11058144" cy="2775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782F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Demi" panose="020B07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EDUCATION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Florida State University,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Tallahassee, FL       		                    August 2009</a:t>
            </a:r>
            <a:b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Certified Public Manager Program (CPM) Designation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- OR -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PROFESSIONAL DEVELOPMENT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Certified Public Manager Program (CPM) Designation,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Florida State University, Tallahassee, FL, August 2009.</a:t>
            </a:r>
            <a:endParaRPr lang="en-US" sz="1800" i="1" dirty="0">
              <a:solidFill>
                <a:schemeClr val="tx1">
                  <a:lumMod val="85000"/>
                  <a:lumOff val="15000"/>
                </a:schemeClr>
              </a:solidFill>
              <a:latin typeface="Franklin Gothic Book" panose="020B05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84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AA8811-9C71-FC24-6710-6437EB440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584" y="364490"/>
            <a:ext cx="5518404" cy="2048891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little unsolicited advice from your “Auntie Lynn”…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979274-AF13-CC95-1649-0116A5FDD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0967" y="198310"/>
            <a:ext cx="3810547" cy="25357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58CB7D-54F2-B5D5-3B44-87A3FA5B627E}"/>
              </a:ext>
            </a:extLst>
          </p:cNvPr>
          <p:cNvSpPr txBox="1"/>
          <p:nvPr/>
        </p:nvSpPr>
        <p:spPr>
          <a:xfrm>
            <a:off x="1460486" y="2551794"/>
            <a:ext cx="1045414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Why? Because….</a:t>
            </a:r>
          </a:p>
          <a:p>
            <a:pPr>
              <a:spcAft>
                <a:spcPts val="1200"/>
              </a:spcAft>
            </a:pPr>
            <a:r>
              <a:rPr lang="en-US" dirty="0"/>
              <a:t>I’ve listened to hundreds and hundreds of employers and hiring agents talk about what they are looking for. And you’d be surprised about the similarities across industries.</a:t>
            </a:r>
          </a:p>
          <a:p>
            <a:pPr>
              <a:spcAft>
                <a:spcPts val="1200"/>
              </a:spcAft>
            </a:pPr>
            <a:r>
              <a:rPr lang="en-US" dirty="0"/>
              <a:t>I’ve read and edited hundreds and hundreds of resumes. Trained managers on how to hire.</a:t>
            </a:r>
          </a:p>
          <a:p>
            <a:pPr>
              <a:spcAft>
                <a:spcPts val="1200"/>
              </a:spcAft>
            </a:pPr>
            <a:r>
              <a:rPr lang="en-US" dirty="0"/>
              <a:t>I’ve been offered the job for every job I’ve applied/interviewed for – 10 in my professional life.</a:t>
            </a:r>
          </a:p>
          <a:p>
            <a:pPr>
              <a:spcAft>
                <a:spcPts val="1200"/>
              </a:spcAft>
            </a:pPr>
            <a:r>
              <a:rPr lang="en-US" dirty="0"/>
              <a:t>I’ve shifted careers/changed industries – from private to public, from healthcare to higher education to local government and back to higher ed (in a different field).</a:t>
            </a:r>
          </a:p>
          <a:p>
            <a:pPr>
              <a:spcAft>
                <a:spcPts val="1200"/>
              </a:spcAft>
            </a:pPr>
            <a:r>
              <a:rPr lang="en-US" dirty="0"/>
              <a:t>I’ve worked in 3 different states, 6 different cities, and now travel the state listening to potential employers.</a:t>
            </a:r>
          </a:p>
          <a:p>
            <a:pPr>
              <a:spcAft>
                <a:spcPts val="1200"/>
              </a:spcAft>
            </a:pPr>
            <a:r>
              <a:rPr lang="en-US" dirty="0"/>
              <a:t>I’ve spent 8 years in the career readiness/development work-space focused on career success.</a:t>
            </a:r>
          </a:p>
        </p:txBody>
      </p:sp>
    </p:spTree>
    <p:extLst>
      <p:ext uri="{BB962C8B-B14F-4D97-AF65-F5344CB8AC3E}">
        <p14:creationId xmlns:p14="http://schemas.microsoft.com/office/powerpoint/2010/main" val="64296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FD732-CF76-28C7-A494-EC38FD1E4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EC202-FF48-3992-45E7-DA2188DD97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29" y="152547"/>
            <a:ext cx="10144539" cy="1026477"/>
          </a:xfrm>
        </p:spPr>
        <p:txBody>
          <a:bodyPr/>
          <a:lstStyle/>
          <a:p>
            <a:r>
              <a:rPr lang="en-US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So… About your resume…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575319-B1CA-37FD-ABA4-E464EF9E7E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265" y="1370654"/>
            <a:ext cx="11296519" cy="5334800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Tailor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your resume for any opportunity you submit it for – to match the position, reflect requirements, and echo descriptors.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Use a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traditional format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(functional resumes are not that functional.)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Edit it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and have someone else look it over too. No errors. Nope, none.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It should be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clear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and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concise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and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laser-focused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on how you meet the requirements of the position. </a:t>
            </a:r>
            <a:r>
              <a:rPr lang="en-US" i="1" dirty="0">
                <a:solidFill>
                  <a:schemeClr val="accent3">
                    <a:lumMod val="50000"/>
                  </a:schemeClr>
                </a:solidFill>
              </a:rPr>
              <a:t>Don’t make them work for it.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Do include your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competencies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. If you want/need to display your skills, you can build a web site/e-portfolio and provide the link on your resume.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Do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prioritize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the importance of your bullets as they may relate to the position you’re seeking, but limit bullets to 5-7.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Create a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personalized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(i.e., real and not AI) Professional Statement.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Professional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content only – leave off your college job at Applebee’s.</a:t>
            </a:r>
          </a:p>
        </p:txBody>
      </p:sp>
    </p:spTree>
    <p:extLst>
      <p:ext uri="{BB962C8B-B14F-4D97-AF65-F5344CB8AC3E}">
        <p14:creationId xmlns:p14="http://schemas.microsoft.com/office/powerpoint/2010/main" val="177611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C6817A-1C75-CC44-52FB-64EF73E9F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9" y="365125"/>
            <a:ext cx="6035439" cy="739775"/>
          </a:xfrm>
        </p:spPr>
        <p:txBody>
          <a:bodyPr>
            <a:noAutofit/>
          </a:bodyPr>
          <a:lstStyle/>
          <a:p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Oh, and real quick hon . . 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5F1285-BB27-26EA-C443-BE407608D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0929" y="1260348"/>
            <a:ext cx="10421775" cy="5515356"/>
          </a:xfrm>
        </p:spPr>
        <p:txBody>
          <a:bodyPr>
            <a:normAutofit/>
          </a:bodyPr>
          <a:lstStyle/>
          <a:p>
            <a:r>
              <a:rPr lang="en-US" dirty="0"/>
              <a:t>Image (brand) is everything.</a:t>
            </a:r>
          </a:p>
          <a:p>
            <a:r>
              <a:rPr lang="en-US" dirty="0"/>
              <a:t>Do </a:t>
            </a:r>
            <a:r>
              <a:rPr lang="en-US" b="1" dirty="0"/>
              <a:t>not</a:t>
            </a:r>
            <a:r>
              <a:rPr lang="en-US" dirty="0"/>
              <a:t> use your photo on your</a:t>
            </a:r>
            <a:br>
              <a:rPr lang="en-US" dirty="0"/>
            </a:br>
            <a:r>
              <a:rPr lang="en-US" dirty="0"/>
              <a:t>resume.</a:t>
            </a:r>
          </a:p>
          <a:p>
            <a:r>
              <a:rPr lang="en-US" dirty="0"/>
              <a:t>Include a professional email address (not </a:t>
            </a:r>
            <a:r>
              <a:rPr lang="en-US" u="sng" dirty="0"/>
              <a:t>hotgirl10of10@gmail.com</a:t>
            </a:r>
            <a:r>
              <a:rPr lang="en-US" dirty="0"/>
              <a:t>). </a:t>
            </a:r>
          </a:p>
          <a:p>
            <a:r>
              <a:rPr lang="en-US" dirty="0"/>
              <a:t>Include a phone number with a professional voice mail message (not, </a:t>
            </a:r>
            <a:r>
              <a:rPr lang="en-US" i="1" dirty="0"/>
              <a:t>“</a:t>
            </a:r>
            <a:r>
              <a:rPr lang="en-US" i="1" dirty="0" err="1"/>
              <a:t>Yo</a:t>
            </a:r>
            <a:r>
              <a:rPr lang="en-US" i="1" dirty="0"/>
              <a:t>, who dis? Do what you do. We out!)</a:t>
            </a:r>
          </a:p>
          <a:p>
            <a:r>
              <a:rPr lang="en-US" dirty="0"/>
              <a:t>Don’t include your </a:t>
            </a:r>
            <a:r>
              <a:rPr lang="en-US" i="1" dirty="0"/>
              <a:t>address</a:t>
            </a:r>
            <a:r>
              <a:rPr lang="en-US" dirty="0"/>
              <a:t> at this point*. </a:t>
            </a:r>
          </a:p>
          <a:p>
            <a:r>
              <a:rPr lang="en-US" dirty="0"/>
              <a:t>Build up your “professional digital footprint” – LinkedIn.</a:t>
            </a:r>
          </a:p>
          <a:p>
            <a:r>
              <a:rPr lang="en-US" dirty="0"/>
              <a:t>If you interview, dress with logo colors – tie, blouse, anything.</a:t>
            </a:r>
          </a:p>
          <a:p>
            <a:r>
              <a:rPr lang="en-US" dirty="0"/>
              <a:t>Remember that the classics never go out of style.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9B5D11-B952-7E9C-FFC3-D0A22CC62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0110" y="218821"/>
            <a:ext cx="4024538" cy="22589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20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695644-045D-BCAD-9D4E-EEAF65B5A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8" y="457200"/>
            <a:ext cx="4194315" cy="1399032"/>
          </a:xfrm>
        </p:spPr>
        <p:txBody>
          <a:bodyPr>
            <a:normAutofit/>
          </a:bodyPr>
          <a:lstStyle/>
          <a:p>
            <a:r>
              <a:rPr lang="en-US" sz="3600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So, what’s next?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CDB7771-2DC8-9A06-E62F-CC11750F601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037" r="14037"/>
          <a:stretch>
            <a:fillRect/>
          </a:stretch>
        </p:blipFill>
        <p:spPr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ABB895A-07D9-B1F5-019C-B89997174B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80928" y="2048256"/>
            <a:ext cx="4194315" cy="394106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How will you promote your CPM?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How will you use your CPM?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What goals will it help you to achieve?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How will you network with others in your agency with the CPM?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Who will you send next?</a:t>
            </a:r>
          </a:p>
        </p:txBody>
      </p:sp>
    </p:spTree>
    <p:extLst>
      <p:ext uri="{BB962C8B-B14F-4D97-AF65-F5344CB8AC3E}">
        <p14:creationId xmlns:p14="http://schemas.microsoft.com/office/powerpoint/2010/main" val="218025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theme1.xml><?xml version="1.0" encoding="utf-8"?>
<a:theme xmlns:a="http://schemas.openxmlformats.org/drawingml/2006/main" name="Theme1">
  <a:themeElements>
    <a:clrScheme name="FSU">
      <a:dk1>
        <a:srgbClr val="000000"/>
      </a:dk1>
      <a:lt1>
        <a:srgbClr val="FFFFFF"/>
      </a:lt1>
      <a:dk2>
        <a:srgbClr val="782F40"/>
      </a:dk2>
      <a:lt2>
        <a:srgbClr val="E7E6E6"/>
      </a:lt2>
      <a:accent1>
        <a:srgbClr val="782F40"/>
      </a:accent1>
      <a:accent2>
        <a:srgbClr val="CEB888"/>
      </a:accent2>
      <a:accent3>
        <a:srgbClr val="415563"/>
      </a:accent3>
      <a:accent4>
        <a:srgbClr val="5BB8B2"/>
      </a:accent4>
      <a:accent5>
        <a:srgbClr val="FFC72C"/>
      </a:accent5>
      <a:accent6>
        <a:srgbClr val="A6192E"/>
      </a:accent6>
      <a:hlink>
        <a:srgbClr val="782F40"/>
      </a:hlink>
      <a:folHlink>
        <a:srgbClr val="000000"/>
      </a:folHlink>
    </a:clrScheme>
    <a:fontScheme name="Open 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15C2AE4D-9D63-4B45-9EEE-77C26C127F7C}" vid="{60CF0C7E-7FE4-4869-8E14-041DA7ADA5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588468447371449BAB63944A88B568" ma:contentTypeVersion="14" ma:contentTypeDescription="Create a new document." ma:contentTypeScope="" ma:versionID="f5822371c3ea4a45fee21b5cdb83e6b5">
  <xsd:schema xmlns:xsd="http://www.w3.org/2001/XMLSchema" xmlns:xs="http://www.w3.org/2001/XMLSchema" xmlns:p="http://schemas.microsoft.com/office/2006/metadata/properties" xmlns:ns2="7551912c-87d1-46b1-9dc0-15ca10fd921a" xmlns:ns3="03ea1fd6-979a-463e-909e-bb2f2fdcfde5" targetNamespace="http://schemas.microsoft.com/office/2006/metadata/properties" ma:root="true" ma:fieldsID="6f9efc4a414d036586298f3da10a3916" ns2:_="" ns3:_="">
    <xsd:import namespace="7551912c-87d1-46b1-9dc0-15ca10fd921a"/>
    <xsd:import namespace="03ea1fd6-979a-463e-909e-bb2f2fdcfd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51912c-87d1-46b1-9dc0-15ca10fd92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443b83bf-5a34-45d0-bf74-ccf9241540c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ea1fd6-979a-463e-909e-bb2f2fdcfde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965e630a-2803-43a9-9e5a-d2301062e728}" ma:internalName="TaxCatchAll" ma:showField="CatchAllData" ma:web="03ea1fd6-979a-463e-909e-bb2f2fdcfd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3ea1fd6-979a-463e-909e-bb2f2fdcfde5" xsi:nil="true"/>
    <lcf76f155ced4ddcb4097134ff3c332f xmlns="7551912c-87d1-46b1-9dc0-15ca10fd921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23DA2B7-AFC9-4922-AB39-D1CF35CA49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C493C6-04D2-4D10-97A6-7A11F6288147}">
  <ds:schemaRefs>
    <ds:schemaRef ds:uri="03ea1fd6-979a-463e-909e-bb2f2fdcfde5"/>
    <ds:schemaRef ds:uri="7551912c-87d1-46b1-9dc0-15ca10fd92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329BE45-B160-4729-9796-DCDAC4D248FD}">
  <ds:schemaRefs>
    <ds:schemaRef ds:uri="03ea1fd6-979a-463e-909e-bb2f2fdcfde5"/>
    <ds:schemaRef ds:uri="7551912c-87d1-46b1-9dc0-15ca10fd921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4462</TotalTime>
  <Words>2219</Words>
  <Application>Microsoft Office PowerPoint</Application>
  <PresentationFormat>Widescreen</PresentationFormat>
  <Paragraphs>163</Paragraphs>
  <Slides>24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Aptos</vt:lpstr>
      <vt:lpstr>Arial</vt:lpstr>
      <vt:lpstr>Calibri</vt:lpstr>
      <vt:lpstr>Franklin Gothic Book</vt:lpstr>
      <vt:lpstr>Franklin Gothic Demi</vt:lpstr>
      <vt:lpstr>Open Sans</vt:lpstr>
      <vt:lpstr>Open Sans Light</vt:lpstr>
      <vt:lpstr>Open Sans SemiBold</vt:lpstr>
      <vt:lpstr>Roboto</vt:lpstr>
      <vt:lpstr>Theme1</vt:lpstr>
      <vt:lpstr>Making the Most of your CPM as a Professional Credential </vt:lpstr>
      <vt:lpstr>CONGRATULATIONS! You’ve earned your CPM Now what?</vt:lpstr>
      <vt:lpstr>First, WHY did you do this (CPM) and what did you get from it?</vt:lpstr>
      <vt:lpstr>Your CPM Designation</vt:lpstr>
      <vt:lpstr>Value and Share your CPM</vt:lpstr>
      <vt:lpstr>A little unsolicited advice from your “Auntie Lynn”…</vt:lpstr>
      <vt:lpstr>So… About your resume…</vt:lpstr>
      <vt:lpstr>Oh, and real quick hon . . .</vt:lpstr>
      <vt:lpstr>So, what’s next?</vt:lpstr>
      <vt:lpstr>The FCPM Graduate Badge</vt:lpstr>
      <vt:lpstr>Share your CPM on LinkedIn</vt:lpstr>
      <vt:lpstr>Professional  Development Credit</vt:lpstr>
      <vt:lpstr>Using CPM for CE Credits</vt:lpstr>
      <vt:lpstr>Things you’ll need to check through your Board</vt:lpstr>
      <vt:lpstr>CE or PDU Resources you might need</vt:lpstr>
      <vt:lpstr>Using CPM for Academic Credit</vt:lpstr>
      <vt:lpstr>The route is a Prior Learning Assessment ePortfolio</vt:lpstr>
      <vt:lpstr>PLA Resources you might need</vt:lpstr>
      <vt:lpstr>E-Portfolio for PLA</vt:lpstr>
      <vt:lpstr>Branding using your CPM</vt:lpstr>
      <vt:lpstr>Align Your Professional Brand with the CPM</vt:lpstr>
      <vt:lpstr>The CPM designation does not expire… but</vt:lpstr>
      <vt:lpstr>Now, put it all together!</vt:lpstr>
      <vt:lpstr>Discussion?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Grab</dc:creator>
  <cp:lastModifiedBy>Lynn Chisholm</cp:lastModifiedBy>
  <cp:revision>77</cp:revision>
  <dcterms:created xsi:type="dcterms:W3CDTF">2024-03-13T12:25:39Z</dcterms:created>
  <dcterms:modified xsi:type="dcterms:W3CDTF">2026-07-17T19:53:01Z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0x01010090588468447371449BAB63944A88B568</vt:lpwstr>
  </property>
  <property fmtid="{D5CDD505-2E9C-101B-9397-08002B2CF9AE}" pid="3" name="MediaServiceImageTags">
    <vt:lpwstr/>
  </property>
</Properties>
</file>